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601985-0778-4635-8151-D5B151BC164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D9597E-472A-43E6-B661-8AF76DA17A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Types of Financial Institutions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Key Terms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5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/>
                <a:ea typeface="Times New Roman"/>
              </a:rPr>
              <a:t>Money is deposited into an account to earn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7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plan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plan for saving money for retirement; money tax-deferred until withdrawn</a:t>
            </a:r>
          </a:p>
        </p:txBody>
      </p:sp>
    </p:spTree>
    <p:extLst>
      <p:ext uri="{BB962C8B-B14F-4D97-AF65-F5344CB8AC3E}">
        <p14:creationId xmlns:p14="http://schemas.microsoft.com/office/powerpoint/2010/main" val="375907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savings account at a credit union</a:t>
            </a:r>
          </a:p>
        </p:txBody>
      </p:sp>
    </p:spTree>
    <p:extLst>
      <p:ext uri="{BB962C8B-B14F-4D97-AF65-F5344CB8AC3E}">
        <p14:creationId xmlns:p14="http://schemas.microsoft.com/office/powerpoint/2010/main" val="2877616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certificate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certificate of deposit at a credit union</a:t>
            </a:r>
          </a:p>
        </p:txBody>
      </p:sp>
    </p:spTree>
    <p:extLst>
      <p:ext uri="{BB962C8B-B14F-4D97-AF65-F5344CB8AC3E}">
        <p14:creationId xmlns:p14="http://schemas.microsoft.com/office/powerpoint/2010/main" val="487272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Draft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checking account at a credit union</a:t>
            </a:r>
          </a:p>
        </p:txBody>
      </p:sp>
    </p:spTree>
    <p:extLst>
      <p:ext uri="{BB962C8B-B14F-4D97-AF65-F5344CB8AC3E}">
        <p14:creationId xmlns:p14="http://schemas.microsoft.com/office/powerpoint/2010/main" val="3896984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investment of money in a government or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85239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of deposit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insured interest-earning savings tool with restricted access to funds</a:t>
            </a:r>
          </a:p>
        </p:txBody>
      </p:sp>
    </p:spTree>
    <p:extLst>
      <p:ext uri="{BB962C8B-B14F-4D97-AF65-F5344CB8AC3E}">
        <p14:creationId xmlns:p14="http://schemas.microsoft.com/office/powerpoint/2010/main" val="2459273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of stocks, bonds, and other investments managed by an investment firm</a:t>
            </a:r>
          </a:p>
        </p:txBody>
      </p:sp>
    </p:spTree>
    <p:extLst>
      <p:ext uri="{BB962C8B-B14F-4D97-AF65-F5344CB8AC3E}">
        <p14:creationId xmlns:p14="http://schemas.microsoft.com/office/powerpoint/2010/main" val="1860445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estate 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Purchasing properties as an investment to gain profit</a:t>
            </a:r>
          </a:p>
        </p:txBody>
      </p:sp>
    </p:spTree>
    <p:extLst>
      <p:ext uri="{BB962C8B-B14F-4D97-AF65-F5344CB8AC3E}">
        <p14:creationId xmlns:p14="http://schemas.microsoft.com/office/powerpoint/2010/main" val="178574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Ownership, represented by shares, in a corporation</a:t>
            </a:r>
          </a:p>
        </p:txBody>
      </p:sp>
    </p:spTree>
    <p:extLst>
      <p:ext uri="{BB962C8B-B14F-4D97-AF65-F5344CB8AC3E}">
        <p14:creationId xmlns:p14="http://schemas.microsoft.com/office/powerpoint/2010/main" val="173919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r>
              <a:rPr lang="en-US" b="1" dirty="0"/>
              <a:t>Types of Financial Institutions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86275"/>
            <a:ext cx="20383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72251"/>
            <a:ext cx="34956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23336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090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card used to make a purchases; must be repaid later with interest</a:t>
            </a:r>
          </a:p>
        </p:txBody>
      </p:sp>
    </p:spTree>
    <p:extLst>
      <p:ext uri="{BB962C8B-B14F-4D97-AF65-F5344CB8AC3E}">
        <p14:creationId xmlns:p14="http://schemas.microsoft.com/office/powerpoint/2010/main" val="1340219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Borrowed money</a:t>
            </a:r>
          </a:p>
        </p:txBody>
      </p:sp>
    </p:spTree>
    <p:extLst>
      <p:ext uri="{BB962C8B-B14F-4D97-AF65-F5344CB8AC3E}">
        <p14:creationId xmlns:p14="http://schemas.microsoft.com/office/powerpoint/2010/main" val="2438382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loan to purchase a home or other real estate</a:t>
            </a:r>
          </a:p>
        </p:txBody>
      </p:sp>
    </p:spTree>
    <p:extLst>
      <p:ext uri="{BB962C8B-B14F-4D97-AF65-F5344CB8AC3E}">
        <p14:creationId xmlns:p14="http://schemas.microsoft.com/office/powerpoint/2010/main" val="3841758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counseling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Assistance to consumers with specific areas of financial planning</a:t>
            </a:r>
          </a:p>
        </p:txBody>
      </p:sp>
    </p:spTree>
    <p:extLst>
      <p:ext uri="{BB962C8B-B14F-4D97-AF65-F5344CB8AC3E}">
        <p14:creationId xmlns:p14="http://schemas.microsoft.com/office/powerpoint/2010/main" val="169933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Safe-deposit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secured box in a bank used by clients for valuable personal items</a:t>
            </a:r>
          </a:p>
        </p:txBody>
      </p:sp>
    </p:spTree>
    <p:extLst>
      <p:ext uri="{BB962C8B-B14F-4D97-AF65-F5344CB8AC3E}">
        <p14:creationId xmlns:p14="http://schemas.microsoft.com/office/powerpoint/2010/main" val="2707882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E-Banking Services of Financial Institutions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09800"/>
            <a:ext cx="239077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972050"/>
            <a:ext cx="24288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15899"/>
            <a:ext cx="23431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316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computer networks to make electronic funds transfers among accounts</a:t>
            </a:r>
          </a:p>
        </p:txBody>
      </p:sp>
    </p:spTree>
    <p:extLst>
      <p:ext uri="{BB962C8B-B14F-4D97-AF65-F5344CB8AC3E}">
        <p14:creationId xmlns:p14="http://schemas.microsoft.com/office/powerpoint/2010/main" val="3915887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obtain money from one’s accounts quickly and easily</a:t>
            </a:r>
          </a:p>
        </p:txBody>
      </p:sp>
    </p:spTree>
    <p:extLst>
      <p:ext uri="{BB962C8B-B14F-4D97-AF65-F5344CB8AC3E}">
        <p14:creationId xmlns:p14="http://schemas.microsoft.com/office/powerpoint/2010/main" val="1358298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Point-of-sale (POS)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place where a purchase is made and money is electronically moved</a:t>
            </a:r>
          </a:p>
        </p:txBody>
      </p:sp>
    </p:spTree>
    <p:extLst>
      <p:ext uri="{BB962C8B-B14F-4D97-AF65-F5344CB8AC3E}">
        <p14:creationId xmlns:p14="http://schemas.microsoft.com/office/powerpoint/2010/main" val="2095807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Identification Number (PIN)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unique number kept secured and used to access an account and perform transactions</a:t>
            </a:r>
          </a:p>
        </p:txBody>
      </p:sp>
    </p:spTree>
    <p:extLst>
      <p:ext uri="{BB962C8B-B14F-4D97-AF65-F5344CB8AC3E}">
        <p14:creationId xmlns:p14="http://schemas.microsoft.com/office/powerpoint/2010/main" val="222394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Commercial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full-service financial institution that offers a variety of services</a:t>
            </a:r>
          </a:p>
        </p:txBody>
      </p:sp>
    </p:spTree>
    <p:extLst>
      <p:ext uri="{BB962C8B-B14F-4D97-AF65-F5344CB8AC3E}">
        <p14:creationId xmlns:p14="http://schemas.microsoft.com/office/powerpoint/2010/main" val="1939297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Teller Machine (ATM)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computer terminal used to transact business with a financial institution</a:t>
            </a:r>
          </a:p>
        </p:txBody>
      </p:sp>
    </p:spTree>
    <p:extLst>
      <p:ext uri="{BB962C8B-B14F-4D97-AF65-F5344CB8AC3E}">
        <p14:creationId xmlns:p14="http://schemas.microsoft.com/office/powerpoint/2010/main" val="361373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deposit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Arrangement for electronically depositing pay/benefits directly into an account</a:t>
            </a:r>
          </a:p>
        </p:txBody>
      </p:sp>
    </p:spTree>
    <p:extLst>
      <p:ext uri="{BB962C8B-B14F-4D97-AF65-F5344CB8AC3E}">
        <p14:creationId xmlns:p14="http://schemas.microsoft.com/office/powerpoint/2010/main" val="1325988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withdrawal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Arrangement for electronically withdrawing funds from an account to pay bills</a:t>
            </a:r>
          </a:p>
        </p:txBody>
      </p:sp>
    </p:spTree>
    <p:extLst>
      <p:ext uri="{BB962C8B-B14F-4D97-AF65-F5344CB8AC3E}">
        <p14:creationId xmlns:p14="http://schemas.microsoft.com/office/powerpoint/2010/main" val="2026722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Card storing pre-paid amounts of money to use when making purchases</a:t>
            </a:r>
          </a:p>
        </p:txBody>
      </p:sp>
    </p:spTree>
    <p:extLst>
      <p:ext uri="{BB962C8B-B14F-4D97-AF65-F5344CB8AC3E}">
        <p14:creationId xmlns:p14="http://schemas.microsoft.com/office/powerpoint/2010/main" val="249445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r>
              <a:rPr lang="en-US" b="1" dirty="0"/>
              <a:t>Forms of Payment for Purchases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629" y="1905000"/>
            <a:ext cx="31813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64742"/>
            <a:ext cx="24384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" y="5486400"/>
            <a:ext cx="39147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195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 money; bills</a:t>
            </a:r>
          </a:p>
        </p:txBody>
      </p:sp>
    </p:spTree>
    <p:extLst>
      <p:ext uri="{BB962C8B-B14F-4D97-AF65-F5344CB8AC3E}">
        <p14:creationId xmlns:p14="http://schemas.microsoft.com/office/powerpoint/2010/main" val="31102940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hand-written document used to pay for purchases using funds in a personal checking account</a:t>
            </a:r>
          </a:p>
        </p:txBody>
      </p:sp>
    </p:spTree>
    <p:extLst>
      <p:ext uri="{BB962C8B-B14F-4D97-AF65-F5344CB8AC3E}">
        <p14:creationId xmlns:p14="http://schemas.microsoft.com/office/powerpoint/2010/main" val="7619053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Cashier’s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check bought from a bank with payment guaranteed by the bank</a:t>
            </a:r>
          </a:p>
        </p:txBody>
      </p:sp>
    </p:spTree>
    <p:extLst>
      <p:ext uri="{BB962C8B-B14F-4D97-AF65-F5344CB8AC3E}">
        <p14:creationId xmlns:p14="http://schemas.microsoft.com/office/powerpoint/2010/main" val="10970805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Certified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personal check with a bank’s guarantee of payment</a:t>
            </a:r>
          </a:p>
        </p:txBody>
      </p:sp>
    </p:spTree>
    <p:extLst>
      <p:ext uri="{BB962C8B-B14F-4D97-AF65-F5344CB8AC3E}">
        <p14:creationId xmlns:p14="http://schemas.microsoft.com/office/powerpoint/2010/main" val="27946547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way for people with no checking account to send money by mail</a:t>
            </a:r>
          </a:p>
        </p:txBody>
      </p:sp>
    </p:spTree>
    <p:extLst>
      <p:ext uri="{BB962C8B-B14F-4D97-AF65-F5344CB8AC3E}">
        <p14:creationId xmlns:p14="http://schemas.microsoft.com/office/powerpoint/2010/main" val="281133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and loan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institution that provides loans and mortgages to customers who hold a saving </a:t>
            </a:r>
            <a:r>
              <a:rPr lang="en-US" dirty="0" smtClean="0"/>
              <a:t>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952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Traveler’s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check used in place of cash when traveling for greater security</a:t>
            </a:r>
          </a:p>
        </p:txBody>
      </p:sp>
    </p:spTree>
    <p:extLst>
      <p:ext uri="{BB962C8B-B14F-4D97-AF65-F5344CB8AC3E}">
        <p14:creationId xmlns:p14="http://schemas.microsoft.com/office/powerpoint/2010/main" val="34299896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card used for point-of-sale transactions on a checking account</a:t>
            </a:r>
          </a:p>
        </p:txBody>
      </p:sp>
    </p:spTree>
    <p:extLst>
      <p:ext uri="{BB962C8B-B14F-4D97-AF65-F5344CB8AC3E}">
        <p14:creationId xmlns:p14="http://schemas.microsoft.com/office/powerpoint/2010/main" val="27323267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card used for payment through credit with interest accruing</a:t>
            </a:r>
          </a:p>
        </p:txBody>
      </p:sp>
    </p:spTree>
    <p:extLst>
      <p:ext uri="{BB962C8B-B14F-4D97-AF65-F5344CB8AC3E}">
        <p14:creationId xmlns:p14="http://schemas.microsoft.com/office/powerpoint/2010/main" val="13789462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Open-end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credit arrangement where the amount of money borrowed continues to change as payments are made and purchases are put on the credit card</a:t>
            </a:r>
          </a:p>
        </p:txBody>
      </p:sp>
    </p:spTree>
    <p:extLst>
      <p:ext uri="{BB962C8B-B14F-4D97-AF65-F5344CB8AC3E}">
        <p14:creationId xmlns:p14="http://schemas.microsoft.com/office/powerpoint/2010/main" val="33450038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Closed-end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credit arrangement where the amount of money borrowed and the amount to be repaid per month are fixed at the time the installment loan is made</a:t>
            </a:r>
          </a:p>
        </p:txBody>
      </p:sp>
    </p:spTree>
    <p:extLst>
      <p:ext uri="{BB962C8B-B14F-4D97-AF65-F5344CB8AC3E}">
        <p14:creationId xmlns:p14="http://schemas.microsoft.com/office/powerpoint/2010/main" val="195697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nonprofit financial cooperative owned by its members</a:t>
            </a:r>
          </a:p>
        </p:txBody>
      </p:sp>
    </p:spTree>
    <p:extLst>
      <p:ext uri="{BB962C8B-B14F-4D97-AF65-F5344CB8AC3E}">
        <p14:creationId xmlns:p14="http://schemas.microsoft.com/office/powerpoint/2010/main" val="356064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Brokerage firm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licensed institution that specializes in investing.</a:t>
            </a:r>
          </a:p>
        </p:txBody>
      </p:sp>
    </p:spTree>
    <p:extLst>
      <p:ext uri="{BB962C8B-B14F-4D97-AF65-F5344CB8AC3E}">
        <p14:creationId xmlns:p14="http://schemas.microsoft.com/office/powerpoint/2010/main" val="3590686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Insured Financial 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that is insured---as by Federal Deposit Insurance Corporation (FDIC), Savings Association Insurance Fund (SAIF), or </a:t>
            </a:r>
            <a:r>
              <a:rPr lang="en-US" dirty="0" smtClean="0"/>
              <a:t>National </a:t>
            </a:r>
            <a:r>
              <a:rPr lang="en-US" dirty="0"/>
              <a:t>Credit Union Administration (NCUA) to protect deposits of clients</a:t>
            </a:r>
          </a:p>
        </p:txBody>
      </p:sp>
    </p:spTree>
    <p:extLst>
      <p:ext uri="{BB962C8B-B14F-4D97-AF65-F5344CB8AC3E}">
        <p14:creationId xmlns:p14="http://schemas.microsoft.com/office/powerpoint/2010/main" val="174058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Traditional Services of Financial Institutions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7287"/>
            <a:ext cx="2438401" cy="227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25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 checks or debit cards are used to withdraw money deposited into the account to pay for items</a:t>
            </a:r>
          </a:p>
        </p:txBody>
      </p:sp>
    </p:spTree>
    <p:extLst>
      <p:ext uri="{BB962C8B-B14F-4D97-AF65-F5344CB8AC3E}">
        <p14:creationId xmlns:p14="http://schemas.microsoft.com/office/powerpoint/2010/main" val="140492510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768</TotalTime>
  <Words>574</Words>
  <Application>Microsoft Office PowerPoint</Application>
  <PresentationFormat>On-screen Show (4:3)</PresentationFormat>
  <Paragraphs>84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Technic</vt:lpstr>
      <vt:lpstr>Types of Financial Institutions</vt:lpstr>
      <vt:lpstr>Types of Financial Institutions</vt:lpstr>
      <vt:lpstr>Commercial Bank</vt:lpstr>
      <vt:lpstr>Saving and loan association</vt:lpstr>
      <vt:lpstr>Credit Union</vt:lpstr>
      <vt:lpstr>Brokerage firm</vt:lpstr>
      <vt:lpstr>Insured Financial Institution</vt:lpstr>
      <vt:lpstr>Traditional Services of Financial Institutions</vt:lpstr>
      <vt:lpstr>Checking Account</vt:lpstr>
      <vt:lpstr>Savings account</vt:lpstr>
      <vt:lpstr>Retirement plan account</vt:lpstr>
      <vt:lpstr>Share account</vt:lpstr>
      <vt:lpstr>Share certificate account</vt:lpstr>
      <vt:lpstr>Share Draft account</vt:lpstr>
      <vt:lpstr>Bond</vt:lpstr>
      <vt:lpstr>Certificate of deposit</vt:lpstr>
      <vt:lpstr>Mutual fund</vt:lpstr>
      <vt:lpstr>Real estate investment</vt:lpstr>
      <vt:lpstr>Stock</vt:lpstr>
      <vt:lpstr>Credit card</vt:lpstr>
      <vt:lpstr>Loan</vt:lpstr>
      <vt:lpstr>Mortgage</vt:lpstr>
      <vt:lpstr>Financial counseling</vt:lpstr>
      <vt:lpstr>Safe-deposit box</vt:lpstr>
      <vt:lpstr>E-Banking Services of Financial Institutions</vt:lpstr>
      <vt:lpstr>E-banking</vt:lpstr>
      <vt:lpstr>Access</vt:lpstr>
      <vt:lpstr>Point-of-sale (POS) transfer</vt:lpstr>
      <vt:lpstr>Personal Identification Number (PIN)</vt:lpstr>
      <vt:lpstr>Automated Teller Machine (ATM)</vt:lpstr>
      <vt:lpstr>Direct deposit</vt:lpstr>
      <vt:lpstr>Direct withdrawal</vt:lpstr>
      <vt:lpstr>Smart card</vt:lpstr>
      <vt:lpstr>Forms of Payment for Purchases</vt:lpstr>
      <vt:lpstr>Currency</vt:lpstr>
      <vt:lpstr>Personal check</vt:lpstr>
      <vt:lpstr>Cashier’s check</vt:lpstr>
      <vt:lpstr>Certified check</vt:lpstr>
      <vt:lpstr>Money Order</vt:lpstr>
      <vt:lpstr>Traveler’s check</vt:lpstr>
      <vt:lpstr>Debit card</vt:lpstr>
      <vt:lpstr>Credit card</vt:lpstr>
      <vt:lpstr>Open-end credit</vt:lpstr>
      <vt:lpstr>Closed-end credit</vt:lpstr>
    </vt:vector>
  </TitlesOfParts>
  <Company>LCPS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Financial Institutions</dc:title>
  <dc:creator>LCPS</dc:creator>
  <cp:lastModifiedBy>LCPS</cp:lastModifiedBy>
  <cp:revision>7</cp:revision>
  <dcterms:created xsi:type="dcterms:W3CDTF">2013-03-21T12:30:05Z</dcterms:created>
  <dcterms:modified xsi:type="dcterms:W3CDTF">2013-03-22T17:10:14Z</dcterms:modified>
</cp:coreProperties>
</file>