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59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60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4A4B2D6-946E-43E2-BB2B-EB90191570F8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74CA8-0E8B-4280-978B-95E6E509BA0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B2D6-946E-43E2-BB2B-EB90191570F8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4CA8-0E8B-4280-978B-95E6E509BA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B2D6-946E-43E2-BB2B-EB90191570F8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4CA8-0E8B-4280-978B-95E6E509BA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A4B2D6-946E-43E2-BB2B-EB90191570F8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F74CA8-0E8B-4280-978B-95E6E509BA0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B2D6-946E-43E2-BB2B-EB90191570F8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74CA8-0E8B-4280-978B-95E6E509BA0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A4B2D6-946E-43E2-BB2B-EB90191570F8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F74CA8-0E8B-4280-978B-95E6E509BA0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4A4B2D6-946E-43E2-BB2B-EB90191570F8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F74CA8-0E8B-4280-978B-95E6E509BA0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B2D6-946E-43E2-BB2B-EB90191570F8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74CA8-0E8B-4280-978B-95E6E509BA0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B2D6-946E-43E2-BB2B-EB90191570F8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74CA8-0E8B-4280-978B-95E6E509BA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A4B2D6-946E-43E2-BB2B-EB90191570F8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F74CA8-0E8B-4280-978B-95E6E509BA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4A4B2D6-946E-43E2-BB2B-EB90191570F8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2F74CA8-0E8B-4280-978B-95E6E509BA0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4A4B2D6-946E-43E2-BB2B-EB90191570F8}" type="datetimeFigureOut">
              <a:rPr lang="en-US" smtClean="0"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2F74CA8-0E8B-4280-978B-95E6E509BA0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labels 5.02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3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Side effects that result from having two or more medicinal drugs in the body at one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with other medicines</a:t>
            </a:r>
          </a:p>
        </p:txBody>
      </p:sp>
      <p:pic>
        <p:nvPicPr>
          <p:cNvPr id="10242" name="Picture 2" descr="http://t2.gstatic.com/images?q=tbn:ANd9GcQ00FLMvn7Gkvdgw8CjGNEQC9tk8vEQRqC8vQIyDszfVF8CH3h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43524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8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Likely to lead to addiction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habit-forming</a:t>
            </a:r>
          </a:p>
        </p:txBody>
      </p:sp>
    </p:spTree>
    <p:extLst>
      <p:ext uri="{BB962C8B-B14F-4D97-AF65-F5344CB8AC3E}">
        <p14:creationId xmlns:p14="http://schemas.microsoft.com/office/powerpoint/2010/main" val="2911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information for food products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The name of a food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4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The actual weight or volume of food, excluding the weight of the container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weight/net volume</a:t>
            </a:r>
            <a:endParaRPr lang="en-US" dirty="0"/>
          </a:p>
        </p:txBody>
      </p:sp>
      <p:pic>
        <p:nvPicPr>
          <p:cNvPr id="11270" name="Picture 6" descr="http://www.packagingdigest.com/photo/292/292017-Ampac_s_reclosable_stand_up_retort_pouch_for_Sprout_Organic_Baby_Food_cuts_space_weight_energy_and_packaging_compon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46054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849770" y="5375564"/>
            <a:ext cx="14478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59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The company that makes or produces the food product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Manufacturer</a:t>
            </a:r>
            <a:endParaRPr lang="en-US" dirty="0"/>
          </a:p>
        </p:txBody>
      </p:sp>
      <p:pic>
        <p:nvPicPr>
          <p:cNvPr id="12290" name="Picture 2" descr="http://www.fooducate.com/blog/wp-content/media/Raisin%20B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263738" cy="4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8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The company that puts the food product into packages for retail selling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85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The company that transfers the food product from manufacturer to seller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Distributor</a:t>
            </a:r>
            <a:endParaRPr lang="en-US" dirty="0"/>
          </a:p>
        </p:txBody>
      </p:sp>
      <p:pic>
        <p:nvPicPr>
          <p:cNvPr id="13314" name="Picture 2" descr="http://cdn.content.compendiumblog.com/uploads/user/5e0cecda-117a-4e46-ac92-7ed489237c5c/e4f10af0-c82d-42d8-9b19-0a3cb2a76c9e/Image/89ff64f472db5f469419b9b63754d4f3/sysco_tr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 well-known, nationally advertised trade name of product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brand</a:t>
            </a:r>
            <a:endParaRPr lang="en-US" dirty="0"/>
          </a:p>
        </p:txBody>
      </p:sp>
      <p:pic>
        <p:nvPicPr>
          <p:cNvPr id="14338" name="Picture 2" descr="http://brandnamedistributors.com/wp-content/themes/striking/includes/timthumb.php?src=http://brandnamedistributors.com/wp-content/uploads/2011/02/Front-Page-Slider.png&amp;h=440&amp;w=960&amp;z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5963056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25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 store name used as the trade name of a product; only sold in one chain of stores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brand</a:t>
            </a:r>
            <a:endParaRPr lang="en-US" dirty="0"/>
          </a:p>
        </p:txBody>
      </p:sp>
      <p:pic>
        <p:nvPicPr>
          <p:cNvPr id="15362" name="Picture 2" descr="http://t3.gstatic.com/images?q=tbn:ANd9GcSubPzf7Bsia6Il28846ZTQAn5KoJ3o3KjDCSX8CZaZVcrbqXrI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49" y="4114800"/>
            <a:ext cx="520029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0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information for medical drug products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50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 product that does not have a brand name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brand</a:t>
            </a:r>
            <a:endParaRPr lang="en-US" dirty="0"/>
          </a:p>
        </p:txBody>
      </p:sp>
      <p:pic>
        <p:nvPicPr>
          <p:cNvPr id="16386" name="Picture 2" descr="http://www.dollardays.com/images/g38/image2/3070015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14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 smtClean="0"/>
              <a:t>A label </a:t>
            </a:r>
            <a:r>
              <a:rPr lang="en-US" sz="3200" dirty="0"/>
              <a:t>attached to the front edge of a store shelf containing price information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shelf tag</a:t>
            </a:r>
            <a:endParaRPr lang="en-US" dirty="0"/>
          </a:p>
        </p:txBody>
      </p:sp>
      <p:pic>
        <p:nvPicPr>
          <p:cNvPr id="17410" name="Picture 2" descr="http://www.racoindustries.com/images/app_shelftag2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895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86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Universal Product Code; labeling containing price information read by scanning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</a:t>
            </a:r>
            <a:endParaRPr lang="en-US" dirty="0"/>
          </a:p>
        </p:txBody>
      </p:sp>
      <p:pic>
        <p:nvPicPr>
          <p:cNvPr id="18434" name="Picture 2" descr="http://t3.gstatic.com/images?q=tbn:ANd9GcQ2rqmhBTcd2b9cMyVPad25KJ0SkcEkVTPuWlfYY22L4Cfnqo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71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The cost per unit of measurement (ounce, pound, etc.) of a product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price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endCxn id="19458" idx="1"/>
          </p:cNvCxnSpPr>
          <p:nvPr/>
        </p:nvCxnSpPr>
        <p:spPr>
          <a:xfrm>
            <a:off x="4800600" y="1524000"/>
            <a:ext cx="838200" cy="160496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34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Labeling to show dates foods should be used for best quality, flavor, and appearance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88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Last date a food product should be used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 by/pull date</a:t>
            </a:r>
            <a:endParaRPr lang="en-US" dirty="0"/>
          </a:p>
        </p:txBody>
      </p:sp>
      <p:pic>
        <p:nvPicPr>
          <p:cNvPr id="20482" name="Picture 2" descr="http://t0.gstatic.com/images?q=tbn:ANd9GcQO7kJyUNZeBceJhRGsYi1yt52sTa19Gf5cGr9iNfMJWic2ZjD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441788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76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Last date you can expect highest quality of a food product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freshness date</a:t>
            </a:r>
            <a:endParaRPr lang="en-US" dirty="0"/>
          </a:p>
        </p:txBody>
      </p:sp>
      <p:pic>
        <p:nvPicPr>
          <p:cNvPr id="21506" name="Picture 2" descr="http://t3.gstatic.com/images?q=tbn:ANd9GcR6uBAHMXp_8MKgbqAANorFye78IKgFMtx_nHPfdTMGI26TUh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34145"/>
            <a:ext cx="476759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69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Last date a food product should be used---e.g., yeast or baby formula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expiration date</a:t>
            </a:r>
            <a:endParaRPr lang="en-US" dirty="0"/>
          </a:p>
        </p:txBody>
      </p:sp>
      <p:pic>
        <p:nvPicPr>
          <p:cNvPr id="22532" name="Picture 4" descr="http://blogs.babycenter.com/wp-content/uploads/2012/03/ucm2954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7338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50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Date a food product was processed or packaged---e.g., with canned goods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18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information for apparel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000" dirty="0"/>
              <a:t>Medicine available only by written order from a doctor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</a:t>
            </a:r>
            <a:endParaRPr lang="en-US" dirty="0"/>
          </a:p>
        </p:txBody>
      </p:sp>
      <p:pic>
        <p:nvPicPr>
          <p:cNvPr id="4098" name="Picture 2" descr="C:\Users\student\AppData\Local\Microsoft\Windows\Temporary Internet Files\Content.IE5\UJV6CEZA\MC900250761[1]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71" y="2935594"/>
            <a:ext cx="2088333" cy="21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06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The name of a thread/yarn used to make fabric for apparel or other textile products---e.g., cotton, wool, silk, linen, polyester, acrylic, acetate, nylon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name</a:t>
            </a:r>
            <a:endParaRPr lang="en-US" dirty="0"/>
          </a:p>
        </p:txBody>
      </p:sp>
      <p:pic>
        <p:nvPicPr>
          <p:cNvPr id="2050" name="Picture 2" descr="http://t2.gstatic.com/images?q=tbn:ANd9GcQn2hFecfE1swVuF2FvOQfMYbUxX7gBjvIZZYXJ-KTbSFgFgqPt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63" y="2514600"/>
            <a:ext cx="467962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334000" y="1981200"/>
            <a:ext cx="1295400" cy="16764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92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The percentage of total fiber in a textile product represented by one single fiber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by weight</a:t>
            </a:r>
            <a:endParaRPr lang="en-US" dirty="0"/>
          </a:p>
        </p:txBody>
      </p:sp>
      <p:pic>
        <p:nvPicPr>
          <p:cNvPr id="23554" name="Picture 2" descr="http://t2.gstatic.com/images?q=tbn:ANd9GcQn2hFecfE1swVuF2FvOQfMYbUxX7gBjvIZZYXJ-KTbSFgFgqPt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48" y="2819400"/>
            <a:ext cx="4166351" cy="31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72848" y="1600200"/>
            <a:ext cx="1499352" cy="2057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243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The nation in which the apparel product was made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of origin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81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Recommended ways to launder, dry, iron, dry clean, etc.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information</a:t>
            </a:r>
            <a:endParaRPr lang="en-US" dirty="0"/>
          </a:p>
        </p:txBody>
      </p:sp>
      <p:pic>
        <p:nvPicPr>
          <p:cNvPr id="25602" name="Picture 2" descr="http://t2.gstatic.com/images?q=tbn:ANd9GcQn2hFecfE1swVuF2FvOQfMYbUxX7gBjvIZZYXJ-KTbSFgFgqPt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7727"/>
            <a:ext cx="376404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105400" y="1524000"/>
            <a:ext cx="838200" cy="248342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337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 fabric label that has been permanently attached to an apparel product with stitches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sewn-in label</a:t>
            </a:r>
            <a:endParaRPr lang="en-US" dirty="0"/>
          </a:p>
        </p:txBody>
      </p:sp>
      <p:pic>
        <p:nvPicPr>
          <p:cNvPr id="3076" name="Picture 4" descr="http://t0.gstatic.com/images?q=tbn:ANd9GcRjVuPld81XgaaRE2RJ2dfsirJTLaNgczpawdxxDssmTZTGlHeM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45477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93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 paper tag that has been temporarily attached to an apparel product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hang tag</a:t>
            </a:r>
            <a:endParaRPr lang="en-US" dirty="0"/>
          </a:p>
        </p:txBody>
      </p:sp>
      <p:pic>
        <p:nvPicPr>
          <p:cNvPr id="26626" name="Picture 2" descr="http://t3.gstatic.com/images?q=tbn:ANd9GcSM3dm6lTScCrXVLQtNYorBDnJNfn6p18Su7glYCJbRNq8ERSzT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47622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41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 treatment that alters the performance of the fabric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86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 finish that makes fabrics less likely to absorb and retain stains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stain-resistant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8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 finish that makes fabrics less likely to wrinkle and retain wrinkles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Permanent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73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 finish that slows the spread of flames by burning slowly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fire-retardant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7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000" dirty="0"/>
              <a:t>Medicine available without a written order from a doctor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over-the-counter drug</a:t>
            </a:r>
            <a:endParaRPr lang="en-US" dirty="0"/>
          </a:p>
        </p:txBody>
      </p:sp>
      <p:pic>
        <p:nvPicPr>
          <p:cNvPr id="1026" name="Picture 2" descr="C:\Users\student\AppData\Local\Microsoft\Windows\Temporary Internet Files\Content.IE5\O1V36CCA\MC900434745[1]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80" y="2880662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\AppData\Local\Microsoft\Windows\Temporary Internet Files\Content.IE5\UJV6CEZA\MC9000301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38" y="2438400"/>
            <a:ext cx="293557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51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information for personal hygiene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9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 product that claims to affect the structure of function of the body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hygiene drug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 product that does not claim to affect the structure of function of the body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hygiene cosmetic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01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dirty="0"/>
              <a:t>Elements in a product that make the product effective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05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Additional ingredients other than those that make the product effective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“other” 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8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dirty="0"/>
              <a:t>Packaged to make it clear whether the product has been opened since packaged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tamper-resistant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5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Authority, a right to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Jurisdiction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11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Demonstrated or proven effectiveness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541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Tried by a doctor specializing in healthy skin; proof of this not required by law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dermatologist-tested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98" y="2558761"/>
            <a:ext cx="20002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4736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Less likely to cause an allergic reaction; proof not required by law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Hypoallergenic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0480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57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000" dirty="0"/>
              <a:t>A person licensed to sell prescription drugs with written order from a doctor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</a:t>
            </a:r>
            <a:endParaRPr lang="en-US" dirty="0"/>
          </a:p>
        </p:txBody>
      </p:sp>
      <p:pic>
        <p:nvPicPr>
          <p:cNvPr id="5122" name="Picture 2" descr="C:\Users\student\AppData\Local\Microsoft\Windows\Temporary Internet Files\Content.IE5\O1V36CCA\MP900406755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17" y="2462943"/>
            <a:ext cx="3901440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27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Contains none or small amounts of fragrance ingredients; proof not required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fragrance-free</a:t>
            </a:r>
            <a:endParaRPr lang="en-US" dirty="0"/>
          </a:p>
        </p:txBody>
      </p:sp>
      <p:pic>
        <p:nvPicPr>
          <p:cNvPr id="29698" name="Picture 2" descr="http://kalyx.com/images/full/Images_Misc/223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619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572000" y="5001491"/>
            <a:ext cx="13716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42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Comes from a plant or animal source; proof not required by law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506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Will not clog the pores; proof not required by law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Noncomedogenic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0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Vitamins have been added to the product; proof not required by law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vitamin-enriched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5945"/>
            <a:ext cx="4424362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70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000" dirty="0"/>
              <a:t>Date after which a medicinal drug is no longer safe and effective to use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expiration date</a:t>
            </a:r>
            <a:endParaRPr lang="en-US" dirty="0"/>
          </a:p>
        </p:txBody>
      </p:sp>
      <p:pic>
        <p:nvPicPr>
          <p:cNvPr id="6148" name="Picture 4" descr="http://3.bp.blogspot.com/-0XuHd1tfzU8/UB_ChRe-nMI/AAAAAAAAAQU/FcYy-wfs4dY/s1600/Prescrip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029200" y="1524000"/>
            <a:ext cx="13716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4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 prescription that allows a consumer to purchase refills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</a:t>
            </a:r>
            <a:endParaRPr lang="en-US" dirty="0"/>
          </a:p>
        </p:txBody>
      </p:sp>
      <p:pic>
        <p:nvPicPr>
          <p:cNvPr id="7170" name="Picture 2" descr="http://www.umass.edu/uhs/documents/samplelab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0957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6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Amount and frequency of a medicinal drug that may be taken safely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Dosage</a:t>
            </a:r>
          </a:p>
        </p:txBody>
      </p:sp>
      <p:pic>
        <p:nvPicPr>
          <p:cNvPr id="8194" name="Picture 2" descr="http://sitemaker.umich.edu/emotio-functional/Featured%20Objects/da.data/000000000000000000000000000000000000000002773974/image1/file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54920" y="1069680"/>
            <a:ext cx="2820399" cy="4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257800" y="1371600"/>
            <a:ext cx="685800" cy="20197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67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/>
              <a:t>Other physical conditions, usually unwanted, that result from taking a medicinal drug---e.g., nausea, headache, diarrhea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</a:t>
            </a:r>
          </a:p>
        </p:txBody>
      </p:sp>
      <p:pic>
        <p:nvPicPr>
          <p:cNvPr id="9218" name="Picture 2" descr="http://2.bp.blogspot.com/-ucPa0AEl_WU/UG79dCWMTJI/AAAAAAAAASE/VcI7xA8oSQQ/s1600/Side+eff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4099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9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117</TotalTime>
  <Words>702</Words>
  <Application>Microsoft Office PowerPoint</Application>
  <PresentationFormat>On-screen Show (4:3)</PresentationFormat>
  <Paragraphs>101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BlackTie</vt:lpstr>
      <vt:lpstr>Reading labels 5.02</vt:lpstr>
      <vt:lpstr>Consumer information for medical drug products</vt:lpstr>
      <vt:lpstr>prescription drug</vt:lpstr>
      <vt:lpstr>over-the-counter drug</vt:lpstr>
      <vt:lpstr>Pharmacist</vt:lpstr>
      <vt:lpstr>expiration date</vt:lpstr>
      <vt:lpstr>Renewable</vt:lpstr>
      <vt:lpstr>Dosage</vt:lpstr>
      <vt:lpstr>side effect</vt:lpstr>
      <vt:lpstr>interaction with other medicines</vt:lpstr>
      <vt:lpstr>habit-forming</vt:lpstr>
      <vt:lpstr>Consumer information for food products</vt:lpstr>
      <vt:lpstr>statement of identity</vt:lpstr>
      <vt:lpstr>net weight/net volume</vt:lpstr>
      <vt:lpstr>Manufacturer</vt:lpstr>
      <vt:lpstr>Packer</vt:lpstr>
      <vt:lpstr>Distributor</vt:lpstr>
      <vt:lpstr>national brand</vt:lpstr>
      <vt:lpstr>store brand</vt:lpstr>
      <vt:lpstr>generic brand</vt:lpstr>
      <vt:lpstr>shelf tag</vt:lpstr>
      <vt:lpstr>UPC</vt:lpstr>
      <vt:lpstr>unit price</vt:lpstr>
      <vt:lpstr>open dating</vt:lpstr>
      <vt:lpstr>sell by/pull date</vt:lpstr>
      <vt:lpstr>freshness date</vt:lpstr>
      <vt:lpstr>expiration date</vt:lpstr>
      <vt:lpstr>pack date</vt:lpstr>
      <vt:lpstr>Consumer information for apparel products</vt:lpstr>
      <vt:lpstr>fiber name</vt:lpstr>
      <vt:lpstr>content by weight</vt:lpstr>
      <vt:lpstr>country of origin</vt:lpstr>
      <vt:lpstr>care information</vt:lpstr>
      <vt:lpstr>sewn-in label</vt:lpstr>
      <vt:lpstr>hang tag</vt:lpstr>
      <vt:lpstr>finish</vt:lpstr>
      <vt:lpstr>stain-resistant</vt:lpstr>
      <vt:lpstr>Permanent press</vt:lpstr>
      <vt:lpstr>fire-retardant</vt:lpstr>
      <vt:lpstr>Consumer information for personal hygiene products</vt:lpstr>
      <vt:lpstr>personal hygiene drug</vt:lpstr>
      <vt:lpstr>personal hygiene cosmetic</vt:lpstr>
      <vt:lpstr>active ingredients</vt:lpstr>
      <vt:lpstr>“other” ingredients</vt:lpstr>
      <vt:lpstr>tamper-resistant</vt:lpstr>
      <vt:lpstr>Jurisdiction</vt:lpstr>
      <vt:lpstr>Reliability</vt:lpstr>
      <vt:lpstr>dermatologist-tested</vt:lpstr>
      <vt:lpstr>Hypoallergenic</vt:lpstr>
      <vt:lpstr>fragrance-free</vt:lpstr>
      <vt:lpstr>Natural</vt:lpstr>
      <vt:lpstr>Noncomedogenic</vt:lpstr>
      <vt:lpstr>vitamin-enriched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labels 5.02</dc:title>
  <dc:creator>student</dc:creator>
  <cp:lastModifiedBy>student</cp:lastModifiedBy>
  <cp:revision>26</cp:revision>
  <dcterms:created xsi:type="dcterms:W3CDTF">2012-11-11T20:02:27Z</dcterms:created>
  <dcterms:modified xsi:type="dcterms:W3CDTF">2012-11-11T21:59:36Z</dcterms:modified>
</cp:coreProperties>
</file>