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5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E3DF4F-D4F9-4259-AA6B-1C2852BAEFD8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66556E-085C-4293-8636-FBB785E3A8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6.03 Housing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12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living space on college/university campuses available to attending students </a:t>
            </a:r>
            <a:r>
              <a:rPr lang="en-US" dirty="0" smtClean="0"/>
              <a:t>only.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esidence </a:t>
            </a:r>
            <a:r>
              <a:rPr lang="en-US" dirty="0"/>
              <a:t>H</a:t>
            </a:r>
            <a:r>
              <a:rPr lang="en-US" dirty="0" smtClean="0"/>
              <a:t>all</a:t>
            </a:r>
            <a:endParaRPr lang="en-US" dirty="0"/>
          </a:p>
        </p:txBody>
      </p:sp>
      <p:pic>
        <p:nvPicPr>
          <p:cNvPr id="8194" name="Picture 2" descr="https://encrypted-tbn1.gstatic.com/images?q=tbn:ANd9GcRc0UuonPKHjkFQaKgXE16BQM0ibs4DZSqLYRCBjsEpS6-4wp2w0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0"/>
            <a:ext cx="3886200" cy="258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395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 pay a security deposit and monthly payments to a </a:t>
            </a:r>
            <a:r>
              <a:rPr lang="en-US" dirty="0" smtClean="0"/>
              <a:t>landlord.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	Rent/Lease</a:t>
            </a:r>
            <a:endParaRPr lang="en-US" dirty="0"/>
          </a:p>
        </p:txBody>
      </p:sp>
      <p:pic>
        <p:nvPicPr>
          <p:cNvPr id="13314" name="Picture 2" descr="C:\Documents and Settings\student\Local Settings\Temporary Internet Files\Content.IE5\HQ3FGYH6\MC9002875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66800"/>
            <a:ext cx="328963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34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 purchase with cash or through a down payment plus monthly mortgage loan </a:t>
            </a:r>
            <a:r>
              <a:rPr lang="en-US" dirty="0" smtClean="0"/>
              <a:t>payments.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</a:t>
            </a:r>
            <a:endParaRPr lang="en-US" b="1" dirty="0"/>
          </a:p>
        </p:txBody>
      </p:sp>
      <p:pic>
        <p:nvPicPr>
          <p:cNvPr id="12290" name="Picture 2" descr="C:\Documents and Settings\student\Local Settings\Temporary Internet Files\Content.IE5\HQ3FGYH6\MC90043612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3854084" cy="263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863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Renting / Leasing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18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Tasks involved in keeping a home </a:t>
            </a:r>
            <a:r>
              <a:rPr lang="en-US" dirty="0" smtClean="0"/>
              <a:t>livable </a:t>
            </a:r>
            <a:r>
              <a:rPr lang="en-US" dirty="0"/>
              <a:t>and functional---cutting grass, changing light bulbs, making minor repairs, painting, cleaning </a:t>
            </a:r>
            <a:r>
              <a:rPr lang="en-US" dirty="0" smtClean="0"/>
              <a:t>gutters.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aintenance</a:t>
            </a:r>
            <a:endParaRPr lang="en-US" dirty="0"/>
          </a:p>
        </p:txBody>
      </p:sp>
      <p:pic>
        <p:nvPicPr>
          <p:cNvPr id="11266" name="Picture 2" descr="C:\Documents and Settings\student\Local Settings\Temporary Internet Files\Content.IE5\SMY16JYF\MC9002313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43000"/>
            <a:ext cx="363259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55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ability to move quickly and easily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31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Ownership; the value of property owned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51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Any condition that qualifies a person for a tax credit or deductible expense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benefit</a:t>
            </a:r>
            <a:endParaRPr lang="en-US" dirty="0"/>
          </a:p>
        </p:txBody>
      </p:sp>
      <p:pic>
        <p:nvPicPr>
          <p:cNvPr id="10242" name="Picture 2" descr="C:\Documents and Settings\student\Local Settings\Temporary Internet Files\Content.IE5\SMY16JYF\MP9003826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3886200" cy="277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829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legal agreement between a landlord and a tenant stating terms agreed upon by both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lease</a:t>
            </a:r>
            <a:endParaRPr lang="en-US" dirty="0"/>
          </a:p>
        </p:txBody>
      </p:sp>
      <p:pic>
        <p:nvPicPr>
          <p:cNvPr id="9218" name="Picture 2" descr="C:\Documents and Settings\student\Local Settings\Temporary Internet Files\Content.IE5\VH968O7D\MP90030920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657600" cy="245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863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person who leases or rents a living space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4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Options for Meeting Housing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89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person who owns a living space that is rented/leased; a landlord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59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Money paid by lessee to lessor in advance of </a:t>
            </a:r>
            <a:r>
              <a:rPr lang="en-US" dirty="0" smtClean="0"/>
              <a:t>occupancy </a:t>
            </a:r>
            <a:r>
              <a:rPr lang="en-US" dirty="0"/>
              <a:t>of living space; used to pay costs of any damages done to property while occupied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deposit</a:t>
            </a:r>
            <a:endParaRPr lang="en-US" dirty="0"/>
          </a:p>
        </p:txBody>
      </p:sp>
      <p:pic>
        <p:nvPicPr>
          <p:cNvPr id="14338" name="Picture 2" descr="C:\Documents and Settings\student\Local Settings\Temporary Internet Files\Content.IE5\HNO012YZ\MP90030919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64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 a tenant finds another person to live in his/her leased space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Sublet / subleasing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10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Any stipulation or requirement that is agreed upon in a lease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37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legal notice to a lessee to move out of a property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eviction</a:t>
            </a:r>
            <a:endParaRPr lang="en-US" dirty="0"/>
          </a:p>
        </p:txBody>
      </p:sp>
      <p:pic>
        <p:nvPicPr>
          <p:cNvPr id="15362" name="Picture 2" descr="http://pictures-e5.thumbtackstatic.com/pictures/152/xfnunwizpu2ib2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7274"/>
            <a:ext cx="3276600" cy="335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237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79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Newspaper ads showing available homes for sale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Classified </a:t>
            </a:r>
            <a:r>
              <a:rPr lang="en-US" dirty="0"/>
              <a:t>ads</a:t>
            </a:r>
            <a:endParaRPr lang="en-US" dirty="0"/>
          </a:p>
        </p:txBody>
      </p:sp>
      <p:pic>
        <p:nvPicPr>
          <p:cNvPr id="16386" name="Picture 2" descr="C:\Documents and Settings\student\Local Settings\Temporary Internet Files\Content.IE5\SMY16JYF\MC9000589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2000"/>
            <a:ext cx="2731922" cy="259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732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 opportunity for interested buyers to walk through a home that is for sale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house</a:t>
            </a:r>
            <a:endParaRPr lang="en-US" dirty="0"/>
          </a:p>
        </p:txBody>
      </p:sp>
      <p:pic>
        <p:nvPicPr>
          <p:cNvPr id="17416" name="Picture 8" descr="C:\Documents and Settings\student\Local Settings\Temporary Internet Files\Content.IE5\VH968O7D\MC9002875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3183802" cy="252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435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professional person who buys and sells homes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estate agent</a:t>
            </a:r>
            <a:endParaRPr lang="en-US" dirty="0"/>
          </a:p>
        </p:txBody>
      </p:sp>
      <p:pic>
        <p:nvPicPr>
          <p:cNvPr id="18434" name="Picture 2" descr="C:\Documents and Settings\student\Local Settings\Temporary Internet Files\Content.IE5\SMY16JYF\MC90043600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301875" cy="272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C:\Documents and Settings\student\Local Settings\Temporary Internet Files\Content.IE5\HNO012YZ\MC9000535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398003"/>
            <a:ext cx="2661834" cy="266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153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deposit to prove that a buyer is serious about purchasing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earnest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7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building that houses more than one family in separate living units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Apartment</a:t>
            </a:r>
            <a:endParaRPr lang="en-US" dirty="0"/>
          </a:p>
        </p:txBody>
      </p:sp>
      <p:pic>
        <p:nvPicPr>
          <p:cNvPr id="2050" name="Picture 2" descr="https://encrypted-tbn3.gstatic.com/images?q=tbn:ANd9GcSY1MPvgoKBxoilSUBhEPfXjEQUc43m03zvsEvfjTweYDfzBM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90199"/>
            <a:ext cx="4267200" cy="347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945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Any condition that must be met in order for a home buying deal to occur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13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Part of the purchase price for a home that is paid in cash up front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 payment</a:t>
            </a:r>
            <a:endParaRPr lang="en-US" dirty="0"/>
          </a:p>
        </p:txBody>
      </p:sp>
      <p:pic>
        <p:nvPicPr>
          <p:cNvPr id="19458" name="Picture 2" descr="C:\Documents and Settings\student\Local Settings\Temporary Internet Files\Content.IE5\SMY16JYF\MC9001965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2676144" cy="301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693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final step in buying a home where conditions of purchase are met; all parties must be present---buyer, seller, lender, real estate agent, attorney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337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Fees that must be paid by buyer or seller at the time purchase is finalized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28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Mortgage payments paid by the buyer to the lender each month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loan 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54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Property </a:t>
            </a:r>
            <a:r>
              <a:rPr lang="en-US" dirty="0" smtClean="0"/>
              <a:t>tax, </a:t>
            </a:r>
            <a:r>
              <a:rPr lang="en-US" dirty="0"/>
              <a:t>insurance, and associated fees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151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Money in a bank account held in trust to pay taxes and insurance when due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escrow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136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Interest rate and monthly payment amount remains the same for the life of the loan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conventional (fixed rate) mortgage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77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Interest rate changes to reflect changes in economy; may change yearly; monthly payment will increase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adjustable rate mortgage (ARM)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019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loan from Federal Housing Administration; insures loans to low- and moderate-income families who might not otherwise qualify for a mortgage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FHA loan</a:t>
            </a:r>
            <a:endParaRPr lang="en-US" dirty="0"/>
          </a:p>
        </p:txBody>
      </p:sp>
      <p:pic>
        <p:nvPicPr>
          <p:cNvPr id="20482" name="Picture 2" descr="https://encrypted-tbn2.gstatic.com/images?q=tbn:ANd9GcR3aN9yk9LKimOvGjmjRIDSEuA9pGYm61_9ZNGR0noQhpiqLho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11907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27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building that houses more than one family; each  person owns walls and air space of the unit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ondominium</a:t>
            </a:r>
            <a:endParaRPr lang="en-US" dirty="0"/>
          </a:p>
        </p:txBody>
      </p:sp>
      <p:sp>
        <p:nvSpPr>
          <p:cNvPr id="7" name="AutoShape 2" descr="data:image/jpeg;base64,/9j/4AAQSkZJRgABAQAAAQABAAD/2wBDAAkGBwgHBgkIBwgKCgkLDRYPDQwMDRsUFRAWIB0iIiAdHx8kKDQsJCYxJx8fLT0tMTU3Ojo6Iys/RD84QzQ5Ojf/2wBDAQoKCg0MDRoPDxo3JR8lNzc3Nzc3Nzc3Nzc3Nzc3Nzc3Nzc3Nzc3Nzc3Nzc3Nzc3Nzc3Nzc3Nzc3Nzc3Nzc3Nzf/wAARCACbAKgDASIAAhEBAxEB/8QAHAAAAgIDAQEAAAAAAAAAAAAABAUDBgACBwEI/8QAQBAAAgEDAwEGAgcGBAUFAAAAAQIDAAQRBRIhMQYTIkFRYXGBBxQyQpGhsRUjUmLB0SQz4fAWJXKCkjQ1U2Nz/8QAGAEAAwEBAAAAAAAAAAAAAAAAAQIDAAT/xAAjEQACAgMAAwACAwEAAAAAAAAAAQIRAxIhMUFRE2EiMoGR/9oADAMBAAIRAxEAPwB09nGOQtDrad45UnAB9KcBQWAPQ16bfDllFdCdEaFctsEGVPIqNF8x5UzljJIGKi+qHGT0zToUgjkJVgVyBXjYJo+C0Zjsj+dTSaZIATsPHUil5Yeid4s9BURgOelPYLIgZk4HlXrWi58qZGK7LA2PWhzbsB9mrFJaHd0qCWy46GmFYkVMDBqN4iT0ps9qVPArT6sT5UwliwQHb1r3ufamf1YgdK8+r8dKxrFvdVo0Z9Kadx7Vq1v7UQWLQhHSt1yFIo4W/tWG39qNGsWOjMck5qF4m9KatAfSoXiYdK1GsV4IPSso1ofasramsuCqA4OKNWPivURJFAK1LHEw91rmZdAsttvII/KpLa22glvzo2GLk56VsyEHAHFazUQrbbkdYyEZlIDbc49Djzqp6l+1BcrBPPtlRe82RgJnqMqw+GcH19qu8KFeTSrtHpLX6yXdnxe2+CnON4x9n8zj5jzqM/THj8EEGvXlvETPsuYV4YN4ZE+NObTV9NuTtaQwS/wTDac/HpVOuria4ucSwC2uIQMI3B3euSMYHkP0oPUL64uVRJYN8ucfu13bTjqOc4oRzUM8Pw6mlnHIu7qOuaF1e1Fnp91coA5hiZwDwCQCcflVA07U9U0n6uI7lysqu2xhlcBsAYPtT+ftcb3S7u2urbZLNA6qy/ZJII5HkOaZyk2tWJUUnZroN/FrsEjxxGKSIgSISD1HBB9ODTFrMjy/KuZWeu33ZbUY5kizHL4JFdfCw68Hp1rpnZ/tDZa2MRsyzdWhbqvI6Y6j3qs82nonjxbryeNbheWH41AYgWPGB6UxspVvYLnkFobh4j8jx+RFavBg9KrGVqyTVOgDuR6CtGh5o9osjpWpjwMYpkxWBiEHyrDB7UYI69KD0p7NYue3qB7em5QelQvGKKAJpIMVlM3gB9KysGx6i7eDz70dEBgUP3fi9qIQYxXE2dNEoTNelBjmtkr1uODxQCRSSLGpdiAo6k+VREq8dzgkq6jBH/SK9vdklpLGHQMw4y1Vv9p6pATBaWCM2wFhnODyMZJ9qScta4PCN+wHVdJUTSTIm8ODuBPTAyDzUMuk3Fv3d2sTMFJygxgL6mrLorXjO7albRxsxBBVgQPbAojtJdRQ6VcBcA90xAPTGV/vSuaa8DKPfJS9VtrmzlsxIncyGGQ4yORvB8vjSuaFwNysM+w4Pyqx9u3/AOYWQUbh9Xc8DP3lquIxAOxgce+cetdOHJj0qaIZIz2/iQOSMiVQynr4c/iDUujTxaZfG5t4lLMu1lBIGMg9PLpRe+M8MM0Ldxx78qCD6kUzx48n9GLvKHZIe9lNQEN/qJu2WO3upBKjMTgN0wfTjH4VbiqyKGUgg8gjpXEZJNX/AG3dx6YHPdqrE7woIwowM9evSrJpd9qdrCkm+WGU/bUr4Sfh0/KpxcrqvAZRSV2dIMIPlUTw+1IdP7XkYW/gUjoXi/tVhtL+yv0BtZkZj93PP4U0ZE3EHMeK120e8XPSozD7VRSEoDK8VEyUcYqj7mmUgARjrKM7rPSso7GD1NTLzUSipo1rkO1cJ41zQ2pXEUChJiwDjjAz50Q8iW8ZklOEUZJxnzoO7u4J4Y5EdjHhjleM9PekkMgQTWgwRHM49Qjf2oK+vVhnsRa2zo813HFIzDqhDZHX+lFskDKCBuBGQeTQd8iLLYEIF/xkeCBjPBpFH9hv9Fv2pnhVBDY4GfOuefSg7xR6Y8KnazOJFAPiXYmQa6AzEnqAwbzJwOaon0ixi4GnQ7ined6d23J4SP1x6mgrcqQeJA+pQ3HaG6tJ4IJIkEDBzKOjFgRj4jmpf+F3f/Mn5A68Z/HOaR6FPqVrIsclxFNEAFDFSGXHTjPt61boNTvCoV2x/wBmMfi1XSywWtEm8cndlX1WwfTblYTOrbhuAfI9R1OKCYsinfGQMfEU67RJPc3SM8hzsH3Qc8+gxSVoJUyUwM/wH+nH6UXFtW1/wW6fGQ2k+lw6hPM25p5FVHLNhVUc4AHw6n8B5vLWaxuECwzIcfdYjiq7dWNtdMTcQqzHqRlGPT061GumW6RBYZXiI4G/+4pISy4+Rdr9jSWKfZKmWafS4nGV8BPmvQ0O2lTxDcjAkdCvBpLG+q2a5icyL6g5zRFv2muEbu7q3J9xx/pVXlUuSjTAsbXYuywaDrOpLqtvYTyd5FI+zEg3EfA1enhxXOtFvY7ztFpzIDnvQeR7Gulv04pXSfBXEDKKK0ZBU7Ia0K0yZNoEdcdOlZU7CspthdQhY6nRMVirUqiufY7KBtRtnuLGaKLG9lwMnArn2/WhdXNr9SsrdkOCXMhJz5gZPPy9K6Pczx20LSzHai9T1pXeXNtdJHPFJlFByy8ZHX/YpZRtDRdAdjKYrWFJVJdR4tiMR18uKB16Qy/sqNI5A37Rh5K46Bvem5SBlVhhgRkZJNA6hFCJLAhVUm8jxxjnBqSgvozZZ+TjAAbd0yf4q5v9LmqT6PFpN3bKrEvKjB1zkFI/wrpSncRt+0G5GT61zv6WdJ/bC6RbLKIjmZ9xXPRI+MU6u1Qr8dKVadsrZ/FcWiox6sh/pxVltu1em3QGLmNGI6Odv61TLTsRdqvJSdgfuPt4+Yp/p3Y0xZa7hZcH7O7H6CujfIvJJwx+uDie/R513PGw2DDDpjy5qUXVsx2SDn8R+VA3OkRW21IEKqVzhWz+tCGCaI+E8eh4/Sm2nVpCaxscyQW8uAhXHp5fhQ7acCcKMe4P9DS8PKvLK3xXn09KIhvpIzw5HseaDyJ/2Qyi14Z6+nyr4oj5+fhz+HFRyLKnhuIVkT+cD9RR8OqKBh0HqSvnRRmsp1B7zaT1yMUv8fQa+izRpbSDWrGYIYgsw3c7hzxxXUkkSaMSRMGU9CK5nfWETwvNDjeBlWUc58ulWTsRdXUmkzR3blzDMVUkc4wD6e9CjUWRmBqJjWveCvSQaclZo/Ssrx2AFZRA2MBW4rWvc1znUDanA1zYTwxD94y+HJwM5z1qgOurQTz25sLK2YDAdmkYsDnkDOPyro09xHawtNMcImCxHlSfVL61vIYnifeg3ElTjHA4x+NBqwp0DadMI7WKOVsyAeLu0JGc+XFB67IZBpKx97n9ownlCABhs/lmiIYYGCyIeG6c1rfJGXsCBg/W0wceeD/rU9EvYdmWxMn2Ib7Oc/ernv0say+iLo17DDHLl5UZXHGCiZ+BroKsScj7Qbkbv5q599LGlPrUek2sMixvulYMwJHCR06AVPT/AKQLA47+xeInkmEgj+lWS27b6Ndjb9YETH/5UIx/SqTp3Ye4jUpOkEzBz4ldhx8CBVssex1vaqe+tkYg9CCRT7SXkGsQ651SyaQFJ1kQqCHUbh8ODUJvrZmI27l48Snj8Ky70qCMhY7eJRjPhBFBHTgM7Sw+HiFFTYrgg1jYy/eCt/MMVuLBJfssrL6cMKWNayJ0cfBgRWqxzoQyqSfVDmtuzapDCTSg3RcemDigpbWSInDEc+Yx+lbLfXUYCszgDybn9a3F8WwHUH36Vk17CA3FwbeB3cOVj8RweoHOM0foV/c6qss+m2t1tVvEwGApx0z51FdMk9q6LGfFhTjnrT3shJFpVrc28gZw0u8MFHoB0+VNH9AkWC239xGZM7ti7snnOKmDYXFeHMih1wQwBHrgitWQjk1VUc7RpO3GdxrKhmYDzrKdUJTH+a8zXp6VqK4ztB9Uhe6sJoYtu9lwNxwOoNUiWy1aGWWL6hbQ5G1ZWaRiR6jHHFX2eaO3iaWY7UXqcUul1CzuI98cqsqgk+o6eVCUU0aMqYLp7tHbRJK3jUc7EbGfmKA7RM0iaUimT/3GHgpgAANTciBkRhtII45oHUhD/g8KFb62mD8mqKiilssKMxYYPiDfZDdPFVF+k/XDof7IvUgW5y0qFGbHBSPkcGrvvG4FeobBXI/iqhfSlpkutRaVb28kYk3SsO8PHCR56Z5p0D0V6y+kbS3/AM7TZoTkZ7tgw/UfpVitu3mi3a47+WFiejxEf0qm6T2OvbdCs0VtK3eZyvPHzq42uhRWikC0jB//ADBp3YtohvtbtXuAbeQyoVBDIRx7c0K+qsXPdoGT+bg/1ptPYxsVUxJgDp3YqP8AZduR/lL8iRWpgsVtqKvwYWU+xBrZbiBzgtg+4oyXSoh03j4EGh20vP2Xx8V/tRTYGaZ3+FJgw54Jr36izqDhCfw/So5NPlBHKt8Tj9a1EF1HyocY/ham2YDeeyuIbSdoX2koemeOOopp2F0x72yuJNSuZpZEl2KVbAA2g5PHvSkXN0it30rLEo3PvTOAOaZWvajTbbebS9jVZH3cME5+BoJqwu6LsVESKgP2RjPmaDmY+tKdP7aaDf8A7oajHHcKdrJOdmSOOCeD+NNZDuXcvKnoR0NUTF1ApiaysmIrKexKLSRWpIFQTXBHRufSoO/Zjg1zrpdpomv4DeWUsKEbmXjJ96ql5Y6pab40s7SNHBCyFnY/kT61ahMI0LtnaoycDJwKq2j9pJ9f1O/srqCOJLMZjIBDckjBz8PSkyV4Y0E+tLwMLGYQW0Mc0gDqMNsViP0oHtFMZYNMjidy41CEnwEYADZphPbxYTIUnPNLtRjjX6ptwCLtAD8jU9EvYdmyzh/vKuGDcrx/FVJ+kbWhop0i87gXC5lQoGxjMcfINWzezNlR9/xLwCfFVA+lf95Z6SeoMj46YHgjrJ9DVi62+kTTySG026jOecFWwc/9VOIe3OmXJ8SXSH3jP9KpHZiDvrRGJAZZWHxAx/v5V0u305FiPiIq23CTigK6122Yq9srSIR1YFf1FDnV2aQmI7F/hbBxRtxG6zRqZMjb0xUTpGykHA98CjdoHEaftWVh41jb5VsNVXPjhHyNB3AgRuJATjoOKi3RHrjy863V7MqYwbUY2+6V/OozcwMnids5xjbxSuW7to22FsZHUN71Cl7G4+0cDAJ98dKn+btD/jdDW5e1e2dO9UluNpPXPHSq7rGj3AmxEsBTGCuQMmi5ZkSFp1ZWYL4M44Pzzn4UqudWlfbJMqsQfHt4Ht/s0JZEMouhNc2ESvsmjMchGQFPyron0b20FrobTpJK8ksjKwdztUA8AL5fHzqhj6vdXZnZ2dhyFaQ/3xV67GzFI51xgNk/MHFUhJWTlFpFklkz5Gsoe5uAvDMBn1NZVydsl0HtLplzpffT6jC7xqO8bbsOPXbk/lVgS4tpI43hmQrLxG45B86+ZYbvZMW+1k5Poec08te0VzAQizMYichOcJ7L7VyqX0tfTu9zrlpYzpFM6jLbWcnAFc70jV2tO0+pWNla25S4kZ1kaViAEUnrjJzzz70hu9WbUWkiu5CwX7TsANw6ZFW3stp9kNOD29vbrMoZO9MQJIz5nz9KTM+JnRjrqGNv2h1C5tI7iO3tgGVWIDMcZxihby9vL69trSdYY1hlhuQ0asWz4sA80W8XcWsXdpCikqpAjAxQmpF7SN5oe573YCHMKkjHT8KjF/Qyil4LaWctuRfv8jjJ8VUL6UHK2WkvHyveOAMf/Wmar1x2y15bhlgvkIAz/wCnTr+FINW7aa1IqJO1pKEY7RLZxMFJHOMjjpTRdypGcGo2zzQteawYqbfKd5vBHXrz548uK6LF2psHt1dLS7IbGASgx7da59p2uzzrKXtNNwMfY06EZ6/y0yutWupYDA8MCRnb/l26RnpkYKgGtJtvgIxSVyHl12qiedHgtJVVBjEpXJOfal9xrTyOXKzqPMAjH60j7+NGQSRqd/OW+PxouZVYN3YHoBQnKS8GjCLdk/7Wd3KRpKSfLI/vW0uqrGuJGlDddpX+xpciKF7wEZDYJBNRSRtcTbBtLlScliKaMpfTPGhncXsLorndkrlmVenx9KWzX/DiJSFJxzzuz5/61ulvF3Bhc5cnPLHj8T7UN9Ujl3l3OARggZyCP9KRQ6wt8G+nztBEXMySSEchmzz8KVXV8d0hUbueVDcDn0o+xieNZC0u9QhIATp50tljj74yd08gRkLfdwCf9MfOn1+CN0eWTYuQ8owBgd2mMnzq26RNGEeaAmIsxTYzcnAHTn3qqSi1S+AxsXuxLjfzjrge9OLeOJWhaMzNtdSik87iwHT0465p0mCMHJ2vRYJr6aYBWdj1wynH51lJdm07Em8R2AAgZ8Ixxkc1lbv0H+DPVuxWjWfYSC5tJo7jUUYM1xEkhWZiTuTf9jaNy4OOdnvxSrbRrqFw7KdoILDcucZI9eDkHrjgGumW0UafR3bMqKCbKVuB5qUCn5ZNc4bVL1tRghM37stgqEUZ6Hnj3P41ekRPWtb26hmV28KsylnfIXbgkZz/ADLjyOeKvHYzWlsY7YXL5tlnYPuJLHx1VTI7LdQl27uWRS65IBx0+HU9KQwzSjU7iISuEj3Og3HhhyDSTx2uDRm7O+DVLc9sr6zlAaFJMcKcqWVVz0xnc9V/6RrpNN1hrG22FGhUkea+WPyz86pHZ2/vH7RaeZLqaTdcRbhI5YNz5g9aP7a3E69rdVQTy7UmCqN54ARaR4+NB36iqzP3d25xtz5E0m1dcuMeo6H2q3JdXGQe/l5/nNT/AFidhzNIeP4zSxxuMrLPOpQ1oh7bX1mb6xk0mzeGF9KtThl6+E4PGecYHyq59pDa2vZzUI4LZpS8Vm0DOjBgsaIpk6Y6OB1+9zVRWaVsZlkz0+2elSd7M6YaecgDAHetjGenWqUS24kV64nld4sREBFA4Q/2qwdor2JItHFrbTANpkRkYxEbnJYtjjyPHy+Z8ES+r9f4z/epUgiPVc/E5oVw2wgiu5dhQQSZLluEPn8qddj5I17SQPqmnSS2pilVldCATsbGc++KmMUQbAjT/wARW/dRcfuo/wDwFbQO4/7DQ2jdttb+v2H+CkDxwLsOBmXKYHHkpPyqt9s5IF7UagdOtp1t5ZBIquPNlySOehOT86NhuprIsbSQwljk7OOmQPyY/jQ857095J4nIAyfQcD8gKOvoXYUfWHERTuHXKkHIHP50vkEneBpv3asRnng4NWYIu4eEVFqFnBPbnvY87QSp3EEHHqKMYUbewC/sZUVWeP92ISu/HPK4HUe4razba8TPsAEx6MCQNxPP40q+rRrIrAy5BznvX8j8atMUEYBbYMlEJ+e4mtN14FivI/7baJBbam19o6o9jBbxd+wcfu3fG3j3AU/91ZRev4j0u/2Ko7yPT93hHOIzj9BWUrhYykz/9k="/>
          <p:cNvSpPr>
            <a:spLocks noChangeAspect="1" noChangeArrowheads="1"/>
          </p:cNvSpPr>
          <p:nvPr/>
        </p:nvSpPr>
        <p:spPr bwMode="auto">
          <a:xfrm>
            <a:off x="0" y="-503238"/>
            <a:ext cx="11334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s://encrypted-tbn0.gstatic.com/images?q=tbn:ANd9GcRdCM8FrDqMLgM-J0d4lS1CoBF3H9NlEF-kclnfSNe8hUWzZqd1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262" y="762000"/>
            <a:ext cx="3685958" cy="283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3562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loan from Veterans Affairs; insures loans to people who have served in the military, with no down payment required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loan</a:t>
            </a:r>
            <a:endParaRPr lang="en-US" dirty="0"/>
          </a:p>
        </p:txBody>
      </p:sp>
      <p:pic>
        <p:nvPicPr>
          <p:cNvPr id="21506" name="Picture 2" descr="https://encrypted-tbn2.gstatic.com/images?q=tbn:ANd9GcQw3VsFu26smmuX6qjPQwCzDtcX27KFl4ku7ryUs6Si7c4l0TWjK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2743200" cy="373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77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person buys shares in a corporation that owns the property; owners pay fees for maintenance and service costs, building mortgages, and taxes;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co-op determines management, restrictions, and operating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ooperative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2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custom-built, development, modular, or kit house or townhouse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ingle-family </a:t>
            </a:r>
            <a:r>
              <a:rPr lang="en-US" dirty="0"/>
              <a:t>H</a:t>
            </a:r>
            <a:r>
              <a:rPr lang="en-US" dirty="0" smtClean="0"/>
              <a:t>ouse</a:t>
            </a:r>
            <a:endParaRPr lang="en-US" dirty="0"/>
          </a:p>
        </p:txBody>
      </p:sp>
      <p:pic>
        <p:nvPicPr>
          <p:cNvPr id="4098" name="Picture 2" descr="https://encrypted-tbn2.gstatic.com/images?q=tbn:ANd9GcREWCSeq9-ob3g-aW3R3blmlUUonuaiDzlPNg4VAz05BAAwu8cb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47800"/>
            <a:ext cx="3676650" cy="246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022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single-wide or double-wide moveable home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anufactured </a:t>
            </a:r>
            <a:r>
              <a:rPr lang="en-US" dirty="0"/>
              <a:t>“mobile” </a:t>
            </a:r>
            <a:r>
              <a:rPr lang="en-US" dirty="0" smtClean="0"/>
              <a:t>Home</a:t>
            </a:r>
            <a:endParaRPr lang="en-US" dirty="0"/>
          </a:p>
        </p:txBody>
      </p:sp>
      <p:pic>
        <p:nvPicPr>
          <p:cNvPr id="5122" name="Picture 2" descr="https://encrypted-tbn3.gstatic.com/images?q=tbn:ANd9GcQMQCyCkI1rpgG9fxqsJszV4wewAcssBH4987JT9z19Zvc9lP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912" y="1295400"/>
            <a:ext cx="284846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64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building that contains two separate living units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Duplex</a:t>
            </a:r>
            <a:endParaRPr lang="en-US" dirty="0"/>
          </a:p>
        </p:txBody>
      </p:sp>
      <p:pic>
        <p:nvPicPr>
          <p:cNvPr id="6146" name="Picture 2" descr="http://www.blueridgelogcabins.com/wp-content/gallery/highlands-duplex/log-home-highlands-duplex-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19200"/>
            <a:ext cx="4800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22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dwelling of two or three stories that attaches at sidewalls to other units; each person owns walls and air space plus property rights and yard of the </a:t>
            </a:r>
            <a:r>
              <a:rPr lang="en-US" dirty="0" smtClean="0"/>
              <a:t>unit.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ownhouse</a:t>
            </a:r>
            <a:endParaRPr lang="en-US" dirty="0"/>
          </a:p>
        </p:txBody>
      </p:sp>
      <p:pic>
        <p:nvPicPr>
          <p:cNvPr id="7170" name="Picture 2" descr="https://encrypted-tbn0.gstatic.com/images?q=tbn:ANd9GcS73IC-zlGn_Y0daHe3c_ZMzkxq2CPITI1gAtLPppT0BEV9YRv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93293"/>
            <a:ext cx="376404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61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621</Words>
  <Application>Microsoft Office PowerPoint</Application>
  <PresentationFormat>On-screen Show (4:3)</PresentationFormat>
  <Paragraphs>77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6.03 Housing Vocabulary</vt:lpstr>
      <vt:lpstr>Options for Meeting Housing Needs</vt:lpstr>
      <vt:lpstr>Apartment</vt:lpstr>
      <vt:lpstr>Condominium</vt:lpstr>
      <vt:lpstr>Cooperative</vt:lpstr>
      <vt:lpstr>Single-family House</vt:lpstr>
      <vt:lpstr>Manufactured “mobile” Home</vt:lpstr>
      <vt:lpstr>Duplex</vt:lpstr>
      <vt:lpstr>Townhouse</vt:lpstr>
      <vt:lpstr>Residence Hall</vt:lpstr>
      <vt:lpstr>  Rent/Lease</vt:lpstr>
      <vt:lpstr>Buy</vt:lpstr>
      <vt:lpstr>Renting / Leasing</vt:lpstr>
      <vt:lpstr>Maintenance</vt:lpstr>
      <vt:lpstr>mobility</vt:lpstr>
      <vt:lpstr>equity</vt:lpstr>
      <vt:lpstr>tax benefit</vt:lpstr>
      <vt:lpstr>lease</vt:lpstr>
      <vt:lpstr>lessee</vt:lpstr>
      <vt:lpstr>lessor</vt:lpstr>
      <vt:lpstr>security deposit</vt:lpstr>
      <vt:lpstr>Sublet / subleasing</vt:lpstr>
      <vt:lpstr>condition</vt:lpstr>
      <vt:lpstr>eviction</vt:lpstr>
      <vt:lpstr>Buying</vt:lpstr>
      <vt:lpstr>Classified ads</vt:lpstr>
      <vt:lpstr>open house</vt:lpstr>
      <vt:lpstr>real estate agent</vt:lpstr>
      <vt:lpstr>earnest money</vt:lpstr>
      <vt:lpstr>contingency</vt:lpstr>
      <vt:lpstr>down payment</vt:lpstr>
      <vt:lpstr>closing </vt:lpstr>
      <vt:lpstr>closing costs</vt:lpstr>
      <vt:lpstr>monthly loan payments</vt:lpstr>
      <vt:lpstr>continuing costs</vt:lpstr>
      <vt:lpstr>escrow account</vt:lpstr>
      <vt:lpstr>conventional (fixed rate) mortgage</vt:lpstr>
      <vt:lpstr>adjustable rate mortgage (ARM)</vt:lpstr>
      <vt:lpstr>FHA loan</vt:lpstr>
      <vt:lpstr>VA loan</vt:lpstr>
    </vt:vector>
  </TitlesOfParts>
  <Company>LCPS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6.03 Housing Vocabulary</dc:title>
  <dc:creator>LCPS</dc:creator>
  <cp:lastModifiedBy>LCPS</cp:lastModifiedBy>
  <cp:revision>5</cp:revision>
  <dcterms:created xsi:type="dcterms:W3CDTF">2012-11-30T13:06:53Z</dcterms:created>
  <dcterms:modified xsi:type="dcterms:W3CDTF">2012-11-30T13:45:56Z</dcterms:modified>
</cp:coreProperties>
</file>