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F8C1B23-EFA9-44AA-8AD1-0A2FE01A971E}" type="datetimeFigureOut">
              <a:rPr lang="en-US" smtClean="0"/>
              <a:t>5/5/2013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9CABC912-55DF-4EE9-A418-9A596F926107}"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8C1B23-EFA9-44AA-8AD1-0A2FE01A971E}" type="datetimeFigureOut">
              <a:rPr lang="en-US" smtClean="0"/>
              <a:t>5/5/2013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BC912-55DF-4EE9-A418-9A596F92610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8C1B23-EFA9-44AA-8AD1-0A2FE01A971E}" type="datetimeFigureOut">
              <a:rPr lang="en-US" smtClean="0"/>
              <a:t>5/5/2013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BC912-55DF-4EE9-A418-9A596F92610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8C1B23-EFA9-44AA-8AD1-0A2FE01A971E}" type="datetimeFigureOut">
              <a:rPr lang="en-US" smtClean="0"/>
              <a:t>5/5/2013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BC912-55DF-4EE9-A418-9A596F92610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F8C1B23-EFA9-44AA-8AD1-0A2FE01A971E}" type="datetimeFigureOut">
              <a:rPr lang="en-US" smtClean="0"/>
              <a:t>5/5/2013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BC912-55DF-4EE9-A418-9A596F926107}"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F8C1B23-EFA9-44AA-8AD1-0A2FE01A971E}" type="datetimeFigureOut">
              <a:rPr lang="en-US" smtClean="0"/>
              <a:t>5/5/2013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BC912-55DF-4EE9-A418-9A596F92610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F8C1B23-EFA9-44AA-8AD1-0A2FE01A971E}" type="datetimeFigureOut">
              <a:rPr lang="en-US" smtClean="0"/>
              <a:t>5/5/2013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ABC912-55DF-4EE9-A418-9A596F92610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8C1B23-EFA9-44AA-8AD1-0A2FE01A971E}" type="datetimeFigureOut">
              <a:rPr lang="en-US" smtClean="0"/>
              <a:t>5/5/2013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ABC912-55DF-4EE9-A418-9A596F92610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F8C1B23-EFA9-44AA-8AD1-0A2FE01A971E}" type="datetimeFigureOut">
              <a:rPr lang="en-US" smtClean="0"/>
              <a:t>5/5/2013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ABC912-55DF-4EE9-A418-9A596F92610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F8C1B23-EFA9-44AA-8AD1-0A2FE01A971E}" type="datetimeFigureOut">
              <a:rPr lang="en-US" smtClean="0"/>
              <a:t>5/5/2013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BC912-55DF-4EE9-A418-9A596F926107}"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AF8C1B23-EFA9-44AA-8AD1-0A2FE01A971E}" type="datetimeFigureOut">
              <a:rPr lang="en-US" smtClean="0"/>
              <a:t>5/5/2013</a:t>
            </a:fld>
            <a:endParaRPr lang="en-US"/>
          </a:p>
        </p:txBody>
      </p:sp>
      <p:sp>
        <p:nvSpPr>
          <p:cNvPr id="7" name="Slide Number Placeholder 6"/>
          <p:cNvSpPr>
            <a:spLocks noGrp="1"/>
          </p:cNvSpPr>
          <p:nvPr>
            <p:ph type="sldNum" sz="quarter" idx="12"/>
          </p:nvPr>
        </p:nvSpPr>
        <p:spPr/>
        <p:txBody>
          <a:bodyPr/>
          <a:lstStyle/>
          <a:p>
            <a:fld id="{9CABC912-55DF-4EE9-A418-9A596F926107}"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F8C1B23-EFA9-44AA-8AD1-0A2FE01A971E}" type="datetimeFigureOut">
              <a:rPr lang="en-US" smtClean="0"/>
              <a:t>5/5/2013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9CABC912-55DF-4EE9-A418-9A596F926107}"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PF 7.02</a:t>
            </a:r>
            <a:endParaRPr lang="en-US" dirty="0"/>
          </a:p>
        </p:txBody>
      </p:sp>
      <p:sp>
        <p:nvSpPr>
          <p:cNvPr id="2" name="Title 1"/>
          <p:cNvSpPr>
            <a:spLocks noGrp="1"/>
          </p:cNvSpPr>
          <p:nvPr>
            <p:ph type="ctrTitle"/>
          </p:nvPr>
        </p:nvSpPr>
        <p:spPr/>
        <p:txBody>
          <a:bodyPr/>
          <a:lstStyle/>
          <a:p>
            <a:r>
              <a:rPr lang="en-US" dirty="0" smtClean="0"/>
              <a:t>CREDIT VOCAB</a:t>
            </a:r>
            <a:endParaRPr lang="en-US" dirty="0"/>
          </a:p>
        </p:txBody>
      </p:sp>
    </p:spTree>
    <p:extLst>
      <p:ext uri="{BB962C8B-B14F-4D97-AF65-F5344CB8AC3E}">
        <p14:creationId xmlns:p14="http://schemas.microsoft.com/office/powerpoint/2010/main" val="3723204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dirty="0"/>
              <a:t>credit counseling</a:t>
            </a:r>
            <a:endParaRPr lang="en-US" dirty="0"/>
          </a:p>
        </p:txBody>
      </p:sp>
      <p:sp>
        <p:nvSpPr>
          <p:cNvPr id="4" name="Content Placeholder 3"/>
          <p:cNvSpPr>
            <a:spLocks noGrp="1"/>
          </p:cNvSpPr>
          <p:nvPr>
            <p:ph sz="half" idx="2"/>
          </p:nvPr>
        </p:nvSpPr>
        <p:spPr/>
        <p:txBody>
          <a:bodyPr/>
          <a:lstStyle/>
          <a:p>
            <a:r>
              <a:rPr lang="en-US" dirty="0"/>
              <a:t>Guidance provided by trained people who help consumers learn to live within their means</a:t>
            </a:r>
            <a:endParaRPr lang="en-US" dirty="0"/>
          </a:p>
        </p:txBody>
      </p:sp>
      <p:sp>
        <p:nvSpPr>
          <p:cNvPr id="5" name="Text Placeholder 4"/>
          <p:cNvSpPr>
            <a:spLocks noGrp="1"/>
          </p:cNvSpPr>
          <p:nvPr>
            <p:ph type="body" sz="quarter" idx="3"/>
          </p:nvPr>
        </p:nvSpPr>
        <p:spPr/>
        <p:txBody>
          <a:bodyPr/>
          <a:lstStyle/>
          <a:p>
            <a:r>
              <a:rPr lang="en-US" dirty="0" smtClean="0"/>
              <a:t>Creditor</a:t>
            </a:r>
            <a:endParaRPr lang="en-US" dirty="0"/>
          </a:p>
        </p:txBody>
      </p:sp>
      <p:sp>
        <p:nvSpPr>
          <p:cNvPr id="6" name="Content Placeholder 5"/>
          <p:cNvSpPr>
            <a:spLocks noGrp="1"/>
          </p:cNvSpPr>
          <p:nvPr>
            <p:ph sz="quarter" idx="4"/>
          </p:nvPr>
        </p:nvSpPr>
        <p:spPr/>
        <p:txBody>
          <a:bodyPr/>
          <a:lstStyle/>
          <a:p>
            <a:r>
              <a:rPr lang="en-US" dirty="0"/>
              <a:t>A person or business who supplies money, goods, or services to debtors</a:t>
            </a:r>
            <a:endParaRPr lang="en-US" dirty="0"/>
          </a:p>
        </p:txBody>
      </p:sp>
    </p:spTree>
    <p:extLst>
      <p:ext uri="{BB962C8B-B14F-4D97-AF65-F5344CB8AC3E}">
        <p14:creationId xmlns:p14="http://schemas.microsoft.com/office/powerpoint/2010/main" val="2992229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dirty="0"/>
              <a:t>credit bureau/ credit reporting agency</a:t>
            </a:r>
            <a:endParaRPr lang="en-US" dirty="0"/>
          </a:p>
        </p:txBody>
      </p:sp>
      <p:sp>
        <p:nvSpPr>
          <p:cNvPr id="4" name="Content Placeholder 3"/>
          <p:cNvSpPr>
            <a:spLocks noGrp="1"/>
          </p:cNvSpPr>
          <p:nvPr>
            <p:ph sz="half" idx="2"/>
          </p:nvPr>
        </p:nvSpPr>
        <p:spPr/>
        <p:txBody>
          <a:bodyPr>
            <a:normAutofit fontScale="92500"/>
          </a:bodyPr>
          <a:lstStyle/>
          <a:p>
            <a:r>
              <a:rPr lang="en-US" dirty="0"/>
              <a:t>An organization that keeps a running record of the financial and credit transactions of credit users and the credit worthiness of consumers.  They sell information to creditors, landlords, insurers, employers, and other businesses.</a:t>
            </a:r>
            <a:endParaRPr lang="en-US" dirty="0"/>
          </a:p>
        </p:txBody>
      </p:sp>
      <p:sp>
        <p:nvSpPr>
          <p:cNvPr id="5" name="Text Placeholder 4"/>
          <p:cNvSpPr>
            <a:spLocks noGrp="1"/>
          </p:cNvSpPr>
          <p:nvPr>
            <p:ph type="body" sz="quarter" idx="3"/>
          </p:nvPr>
        </p:nvSpPr>
        <p:spPr/>
        <p:txBody>
          <a:bodyPr/>
          <a:lstStyle/>
          <a:p>
            <a:r>
              <a:rPr lang="en-US" dirty="0"/>
              <a:t>credit </a:t>
            </a:r>
            <a:r>
              <a:rPr lang="en-US" dirty="0" smtClean="0"/>
              <a:t>history</a:t>
            </a:r>
            <a:endParaRPr lang="en-US" dirty="0"/>
          </a:p>
        </p:txBody>
      </p:sp>
      <p:sp>
        <p:nvSpPr>
          <p:cNvPr id="6" name="Content Placeholder 5"/>
          <p:cNvSpPr>
            <a:spLocks noGrp="1"/>
          </p:cNvSpPr>
          <p:nvPr>
            <p:ph sz="quarter" idx="4"/>
          </p:nvPr>
        </p:nvSpPr>
        <p:spPr/>
        <p:txBody>
          <a:bodyPr/>
          <a:lstStyle/>
          <a:p>
            <a:r>
              <a:rPr lang="en-US" dirty="0"/>
              <a:t>A pattern of past behavior in regard to repaying debt</a:t>
            </a:r>
            <a:endParaRPr lang="en-US" dirty="0"/>
          </a:p>
        </p:txBody>
      </p:sp>
    </p:spTree>
    <p:extLst>
      <p:ext uri="{BB962C8B-B14F-4D97-AF65-F5344CB8AC3E}">
        <p14:creationId xmlns:p14="http://schemas.microsoft.com/office/powerpoint/2010/main" val="110332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dirty="0"/>
              <a:t>credit limit </a:t>
            </a:r>
            <a:endParaRPr lang="en-US" dirty="0"/>
          </a:p>
        </p:txBody>
      </p:sp>
      <p:sp>
        <p:nvSpPr>
          <p:cNvPr id="4" name="Content Placeholder 3"/>
          <p:cNvSpPr>
            <a:spLocks noGrp="1"/>
          </p:cNvSpPr>
          <p:nvPr>
            <p:ph sz="half" idx="2"/>
          </p:nvPr>
        </p:nvSpPr>
        <p:spPr/>
        <p:txBody>
          <a:bodyPr/>
          <a:lstStyle/>
          <a:p>
            <a:r>
              <a:rPr lang="en-US" dirty="0"/>
              <a:t>The maximum amount of credit that a creditor will extend to a borrower</a:t>
            </a:r>
            <a:endParaRPr lang="en-US" dirty="0"/>
          </a:p>
        </p:txBody>
      </p:sp>
      <p:sp>
        <p:nvSpPr>
          <p:cNvPr id="5" name="Text Placeholder 4"/>
          <p:cNvSpPr>
            <a:spLocks noGrp="1"/>
          </p:cNvSpPr>
          <p:nvPr>
            <p:ph type="body" sz="quarter" idx="3"/>
          </p:nvPr>
        </p:nvSpPr>
        <p:spPr/>
        <p:txBody>
          <a:bodyPr/>
          <a:lstStyle/>
          <a:p>
            <a:r>
              <a:rPr lang="en-US" dirty="0"/>
              <a:t>credit rating</a:t>
            </a:r>
            <a:endParaRPr lang="en-US" dirty="0"/>
          </a:p>
        </p:txBody>
      </p:sp>
      <p:sp>
        <p:nvSpPr>
          <p:cNvPr id="6" name="Content Placeholder 5"/>
          <p:cNvSpPr>
            <a:spLocks noGrp="1"/>
          </p:cNvSpPr>
          <p:nvPr>
            <p:ph sz="quarter" idx="4"/>
          </p:nvPr>
        </p:nvSpPr>
        <p:spPr/>
        <p:txBody>
          <a:bodyPr/>
          <a:lstStyle/>
          <a:p>
            <a:r>
              <a:rPr lang="en-US" dirty="0"/>
              <a:t>A creditor’s evaluation of a person’s willingness and ability to pay debts as judged by character, capacity, and capital</a:t>
            </a:r>
            <a:endParaRPr lang="en-US" dirty="0"/>
          </a:p>
        </p:txBody>
      </p:sp>
    </p:spTree>
    <p:extLst>
      <p:ext uri="{BB962C8B-B14F-4D97-AF65-F5344CB8AC3E}">
        <p14:creationId xmlns:p14="http://schemas.microsoft.com/office/powerpoint/2010/main" val="1590881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dirty="0"/>
              <a:t>credit report</a:t>
            </a:r>
            <a:endParaRPr lang="en-US" dirty="0"/>
          </a:p>
        </p:txBody>
      </p:sp>
      <p:sp>
        <p:nvSpPr>
          <p:cNvPr id="4" name="Content Placeholder 3"/>
          <p:cNvSpPr>
            <a:spLocks noGrp="1"/>
          </p:cNvSpPr>
          <p:nvPr>
            <p:ph sz="half" idx="2"/>
          </p:nvPr>
        </p:nvSpPr>
        <p:spPr/>
        <p:txBody>
          <a:bodyPr/>
          <a:lstStyle/>
          <a:p>
            <a:r>
              <a:rPr lang="en-US" dirty="0"/>
              <a:t>A record of a particular consumer’s use of credit and account payment patterns</a:t>
            </a:r>
            <a:endParaRPr lang="en-US" dirty="0"/>
          </a:p>
        </p:txBody>
      </p:sp>
      <p:sp>
        <p:nvSpPr>
          <p:cNvPr id="5" name="Text Placeholder 4"/>
          <p:cNvSpPr>
            <a:spLocks noGrp="1"/>
          </p:cNvSpPr>
          <p:nvPr>
            <p:ph type="body" sz="quarter" idx="3"/>
          </p:nvPr>
        </p:nvSpPr>
        <p:spPr/>
        <p:txBody>
          <a:bodyPr/>
          <a:lstStyle/>
          <a:p>
            <a:r>
              <a:rPr lang="en-US" dirty="0"/>
              <a:t>credit score</a:t>
            </a:r>
            <a:endParaRPr lang="en-US" dirty="0"/>
          </a:p>
        </p:txBody>
      </p:sp>
      <p:sp>
        <p:nvSpPr>
          <p:cNvPr id="6" name="Content Placeholder 5"/>
          <p:cNvSpPr>
            <a:spLocks noGrp="1"/>
          </p:cNvSpPr>
          <p:nvPr>
            <p:ph sz="quarter" idx="4"/>
          </p:nvPr>
        </p:nvSpPr>
        <p:spPr/>
        <p:txBody>
          <a:bodyPr/>
          <a:lstStyle/>
          <a:p>
            <a:r>
              <a:rPr lang="en-US" dirty="0"/>
              <a:t>A numerical rating, based on credit report information, that represents one measure of a person’s level of credit worthiness</a:t>
            </a:r>
            <a:endParaRPr lang="en-US" dirty="0"/>
          </a:p>
        </p:txBody>
      </p:sp>
    </p:spTree>
    <p:extLst>
      <p:ext uri="{BB962C8B-B14F-4D97-AF65-F5344CB8AC3E}">
        <p14:creationId xmlns:p14="http://schemas.microsoft.com/office/powerpoint/2010/main" val="3482650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dirty="0"/>
              <a:t>debt consolidation loan</a:t>
            </a:r>
            <a:endParaRPr lang="en-US" dirty="0"/>
          </a:p>
        </p:txBody>
      </p:sp>
      <p:sp>
        <p:nvSpPr>
          <p:cNvPr id="4" name="Content Placeholder 3"/>
          <p:cNvSpPr>
            <a:spLocks noGrp="1"/>
          </p:cNvSpPr>
          <p:nvPr>
            <p:ph sz="half" idx="2"/>
          </p:nvPr>
        </p:nvSpPr>
        <p:spPr/>
        <p:txBody>
          <a:bodyPr/>
          <a:lstStyle/>
          <a:p>
            <a:r>
              <a:rPr lang="en-US" dirty="0"/>
              <a:t>A loan that combines all existing debt into a new loan with a more manageable payment schedule</a:t>
            </a:r>
            <a:endParaRPr lang="en-US" dirty="0"/>
          </a:p>
        </p:txBody>
      </p:sp>
      <p:sp>
        <p:nvSpPr>
          <p:cNvPr id="5" name="Text Placeholder 4"/>
          <p:cNvSpPr>
            <a:spLocks noGrp="1"/>
          </p:cNvSpPr>
          <p:nvPr>
            <p:ph type="body" sz="quarter" idx="3"/>
          </p:nvPr>
        </p:nvSpPr>
        <p:spPr/>
        <p:txBody>
          <a:bodyPr/>
          <a:lstStyle/>
          <a:p>
            <a:r>
              <a:rPr lang="en-US" dirty="0"/>
              <a:t>Default</a:t>
            </a:r>
            <a:endParaRPr lang="en-US" dirty="0"/>
          </a:p>
        </p:txBody>
      </p:sp>
      <p:sp>
        <p:nvSpPr>
          <p:cNvPr id="6" name="Content Placeholder 5"/>
          <p:cNvSpPr>
            <a:spLocks noGrp="1"/>
          </p:cNvSpPr>
          <p:nvPr>
            <p:ph sz="quarter" idx="4"/>
          </p:nvPr>
        </p:nvSpPr>
        <p:spPr/>
        <p:txBody>
          <a:bodyPr/>
          <a:lstStyle/>
          <a:p>
            <a:r>
              <a:rPr lang="en-US" dirty="0"/>
              <a:t>Failure to fulfill the obligations of a loan</a:t>
            </a:r>
            <a:endParaRPr lang="en-US" dirty="0"/>
          </a:p>
        </p:txBody>
      </p:sp>
    </p:spTree>
    <p:extLst>
      <p:ext uri="{BB962C8B-B14F-4D97-AF65-F5344CB8AC3E}">
        <p14:creationId xmlns:p14="http://schemas.microsoft.com/office/powerpoint/2010/main" val="1536988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dirty="0"/>
              <a:t>Delinquent</a:t>
            </a:r>
            <a:endParaRPr lang="en-US" dirty="0"/>
          </a:p>
        </p:txBody>
      </p:sp>
      <p:sp>
        <p:nvSpPr>
          <p:cNvPr id="4" name="Content Placeholder 3"/>
          <p:cNvSpPr>
            <a:spLocks noGrp="1"/>
          </p:cNvSpPr>
          <p:nvPr>
            <p:ph sz="half" idx="2"/>
          </p:nvPr>
        </p:nvSpPr>
        <p:spPr/>
        <p:txBody>
          <a:bodyPr/>
          <a:lstStyle/>
          <a:p>
            <a:r>
              <a:rPr lang="en-US" dirty="0"/>
              <a:t>Overdue</a:t>
            </a:r>
            <a:endParaRPr lang="en-US" dirty="0"/>
          </a:p>
        </p:txBody>
      </p:sp>
      <p:sp>
        <p:nvSpPr>
          <p:cNvPr id="5" name="Text Placeholder 4"/>
          <p:cNvSpPr>
            <a:spLocks noGrp="1"/>
          </p:cNvSpPr>
          <p:nvPr>
            <p:ph type="body" sz="quarter" idx="3"/>
          </p:nvPr>
        </p:nvSpPr>
        <p:spPr/>
        <p:txBody>
          <a:bodyPr/>
          <a:lstStyle/>
          <a:p>
            <a:r>
              <a:rPr lang="en-US" dirty="0"/>
              <a:t>down payment</a:t>
            </a:r>
            <a:endParaRPr lang="en-US" dirty="0"/>
          </a:p>
        </p:txBody>
      </p:sp>
      <p:sp>
        <p:nvSpPr>
          <p:cNvPr id="6" name="Content Placeholder 5"/>
          <p:cNvSpPr>
            <a:spLocks noGrp="1"/>
          </p:cNvSpPr>
          <p:nvPr>
            <p:ph sz="quarter" idx="4"/>
          </p:nvPr>
        </p:nvSpPr>
        <p:spPr/>
        <p:txBody>
          <a:bodyPr/>
          <a:lstStyle/>
          <a:p>
            <a:r>
              <a:rPr lang="en-US" dirty="0"/>
              <a:t>A portion of a purchase price paid by cash or check at the time of purchase, reducing the amount borrowed</a:t>
            </a:r>
            <a:endParaRPr lang="en-US" dirty="0"/>
          </a:p>
        </p:txBody>
      </p:sp>
    </p:spTree>
    <p:extLst>
      <p:ext uri="{BB962C8B-B14F-4D97-AF65-F5344CB8AC3E}">
        <p14:creationId xmlns:p14="http://schemas.microsoft.com/office/powerpoint/2010/main" val="1470757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dirty="0"/>
              <a:t>finance charge</a:t>
            </a:r>
            <a:endParaRPr lang="en-US" dirty="0"/>
          </a:p>
        </p:txBody>
      </p:sp>
      <p:sp>
        <p:nvSpPr>
          <p:cNvPr id="4" name="Content Placeholder 3"/>
          <p:cNvSpPr>
            <a:spLocks noGrp="1"/>
          </p:cNvSpPr>
          <p:nvPr>
            <p:ph sz="half" idx="2"/>
          </p:nvPr>
        </p:nvSpPr>
        <p:spPr/>
        <p:txBody>
          <a:bodyPr/>
          <a:lstStyle/>
          <a:p>
            <a:r>
              <a:rPr lang="en-US" dirty="0"/>
              <a:t>What the consumer pays for the use of credit, including interest charges and any other fees</a:t>
            </a:r>
            <a:endParaRPr lang="en-US" dirty="0"/>
          </a:p>
        </p:txBody>
      </p:sp>
      <p:sp>
        <p:nvSpPr>
          <p:cNvPr id="5" name="Text Placeholder 4"/>
          <p:cNvSpPr>
            <a:spLocks noGrp="1"/>
          </p:cNvSpPr>
          <p:nvPr>
            <p:ph type="body" sz="quarter" idx="3"/>
          </p:nvPr>
        </p:nvSpPr>
        <p:spPr/>
        <p:txBody>
          <a:bodyPr/>
          <a:lstStyle/>
          <a:p>
            <a:r>
              <a:rPr lang="en-US" dirty="0"/>
              <a:t>grace period</a:t>
            </a:r>
            <a:endParaRPr lang="en-US" dirty="0"/>
          </a:p>
        </p:txBody>
      </p:sp>
      <p:sp>
        <p:nvSpPr>
          <p:cNvPr id="6" name="Content Placeholder 5"/>
          <p:cNvSpPr>
            <a:spLocks noGrp="1"/>
          </p:cNvSpPr>
          <p:nvPr>
            <p:ph sz="quarter" idx="4"/>
          </p:nvPr>
        </p:nvSpPr>
        <p:spPr/>
        <p:txBody>
          <a:bodyPr/>
          <a:lstStyle/>
          <a:p>
            <a:r>
              <a:rPr lang="en-US" dirty="0"/>
              <a:t>Period of time during which the balance on a credit card may be paid in full to avoid finance charges</a:t>
            </a:r>
            <a:endParaRPr lang="en-US" dirty="0"/>
          </a:p>
        </p:txBody>
      </p:sp>
    </p:spTree>
    <p:extLst>
      <p:ext uri="{BB962C8B-B14F-4D97-AF65-F5344CB8AC3E}">
        <p14:creationId xmlns:p14="http://schemas.microsoft.com/office/powerpoint/2010/main" val="33572716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dirty="0"/>
              <a:t>Garnishment</a:t>
            </a:r>
            <a:endParaRPr lang="en-US" dirty="0"/>
          </a:p>
        </p:txBody>
      </p:sp>
      <p:sp>
        <p:nvSpPr>
          <p:cNvPr id="4" name="Content Placeholder 3"/>
          <p:cNvSpPr>
            <a:spLocks noGrp="1"/>
          </p:cNvSpPr>
          <p:nvPr>
            <p:ph sz="half" idx="2"/>
          </p:nvPr>
        </p:nvSpPr>
        <p:spPr/>
        <p:txBody>
          <a:bodyPr/>
          <a:lstStyle/>
          <a:p>
            <a:r>
              <a:rPr lang="en-US" dirty="0"/>
              <a:t>The legal </a:t>
            </a:r>
            <a:r>
              <a:rPr lang="en-US" dirty="0" err="1"/>
              <a:t>witholding</a:t>
            </a:r>
            <a:r>
              <a:rPr lang="en-US" dirty="0"/>
              <a:t> of a sum from a person’s wages in order to collect a debt</a:t>
            </a:r>
            <a:endParaRPr lang="en-US" dirty="0"/>
          </a:p>
        </p:txBody>
      </p:sp>
      <p:sp>
        <p:nvSpPr>
          <p:cNvPr id="5" name="Text Placeholder 4"/>
          <p:cNvSpPr>
            <a:spLocks noGrp="1"/>
          </p:cNvSpPr>
          <p:nvPr>
            <p:ph type="body" sz="quarter" idx="3"/>
          </p:nvPr>
        </p:nvSpPr>
        <p:spPr/>
        <p:txBody>
          <a:bodyPr/>
          <a:lstStyle/>
          <a:p>
            <a:r>
              <a:rPr lang="en-US" dirty="0"/>
              <a:t>impulse buying</a:t>
            </a:r>
            <a:endParaRPr lang="en-US" dirty="0"/>
          </a:p>
        </p:txBody>
      </p:sp>
      <p:sp>
        <p:nvSpPr>
          <p:cNvPr id="6" name="Content Placeholder 5"/>
          <p:cNvSpPr>
            <a:spLocks noGrp="1"/>
          </p:cNvSpPr>
          <p:nvPr>
            <p:ph sz="quarter" idx="4"/>
          </p:nvPr>
        </p:nvSpPr>
        <p:spPr/>
        <p:txBody>
          <a:bodyPr/>
          <a:lstStyle/>
          <a:p>
            <a:r>
              <a:rPr lang="en-US" dirty="0"/>
              <a:t>Buying items that are not really needed</a:t>
            </a:r>
            <a:endParaRPr lang="en-US" dirty="0"/>
          </a:p>
        </p:txBody>
      </p:sp>
    </p:spTree>
    <p:extLst>
      <p:ext uri="{BB962C8B-B14F-4D97-AF65-F5344CB8AC3E}">
        <p14:creationId xmlns:p14="http://schemas.microsoft.com/office/powerpoint/2010/main" val="6778559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dirty="0"/>
              <a:t>installment credit</a:t>
            </a:r>
            <a:endParaRPr lang="en-US" dirty="0"/>
          </a:p>
        </p:txBody>
      </p:sp>
      <p:sp>
        <p:nvSpPr>
          <p:cNvPr id="4" name="Content Placeholder 3"/>
          <p:cNvSpPr>
            <a:spLocks noGrp="1"/>
          </p:cNvSpPr>
          <p:nvPr>
            <p:ph sz="half" idx="2"/>
          </p:nvPr>
        </p:nvSpPr>
        <p:spPr/>
        <p:txBody>
          <a:bodyPr>
            <a:normAutofit lnSpcReduction="10000"/>
          </a:bodyPr>
          <a:lstStyle/>
          <a:p>
            <a:r>
              <a:rPr lang="en-US" dirty="0"/>
              <a:t>A form of credit that may be used to purchase expensive items like cars or major appliances.  With installment credit, the buyer makes payments in equal dollar amounts that include finance charges.</a:t>
            </a:r>
            <a:endParaRPr lang="en-US" dirty="0"/>
          </a:p>
        </p:txBody>
      </p:sp>
      <p:sp>
        <p:nvSpPr>
          <p:cNvPr id="5" name="Text Placeholder 4"/>
          <p:cNvSpPr>
            <a:spLocks noGrp="1"/>
          </p:cNvSpPr>
          <p:nvPr>
            <p:ph type="body" sz="quarter" idx="3"/>
          </p:nvPr>
        </p:nvSpPr>
        <p:spPr/>
        <p:txBody>
          <a:bodyPr/>
          <a:lstStyle/>
          <a:p>
            <a:r>
              <a:rPr lang="en-US" dirty="0"/>
              <a:t>installment loan</a:t>
            </a:r>
            <a:endParaRPr lang="en-US" dirty="0"/>
          </a:p>
        </p:txBody>
      </p:sp>
      <p:sp>
        <p:nvSpPr>
          <p:cNvPr id="6" name="Content Placeholder 5"/>
          <p:cNvSpPr>
            <a:spLocks noGrp="1"/>
          </p:cNvSpPr>
          <p:nvPr>
            <p:ph sz="quarter" idx="4"/>
          </p:nvPr>
        </p:nvSpPr>
        <p:spPr/>
        <p:txBody>
          <a:bodyPr/>
          <a:lstStyle/>
          <a:p>
            <a:r>
              <a:rPr lang="en-US" dirty="0"/>
              <a:t>A loan where you borrow a set amount of money and repay it plus finance charges in a series of scheduled payments</a:t>
            </a:r>
            <a:endParaRPr lang="en-US" dirty="0"/>
          </a:p>
        </p:txBody>
      </p:sp>
    </p:spTree>
    <p:extLst>
      <p:ext uri="{BB962C8B-B14F-4D97-AF65-F5344CB8AC3E}">
        <p14:creationId xmlns:p14="http://schemas.microsoft.com/office/powerpoint/2010/main" val="2452175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dirty="0"/>
              <a:t>Interest</a:t>
            </a:r>
            <a:endParaRPr lang="en-US" dirty="0"/>
          </a:p>
        </p:txBody>
      </p:sp>
      <p:sp>
        <p:nvSpPr>
          <p:cNvPr id="4" name="Content Placeholder 3"/>
          <p:cNvSpPr>
            <a:spLocks noGrp="1"/>
          </p:cNvSpPr>
          <p:nvPr>
            <p:ph sz="half" idx="2"/>
          </p:nvPr>
        </p:nvSpPr>
        <p:spPr/>
        <p:txBody>
          <a:bodyPr/>
          <a:lstStyle/>
          <a:p>
            <a:r>
              <a:rPr lang="en-US" dirty="0"/>
              <a:t>A fee paid for the opportunity to use someone else’s money over a period of time</a:t>
            </a:r>
            <a:endParaRPr lang="en-US" dirty="0"/>
          </a:p>
        </p:txBody>
      </p:sp>
      <p:sp>
        <p:nvSpPr>
          <p:cNvPr id="5" name="Text Placeholder 4"/>
          <p:cNvSpPr>
            <a:spLocks noGrp="1"/>
          </p:cNvSpPr>
          <p:nvPr>
            <p:ph type="body" sz="quarter" idx="3"/>
          </p:nvPr>
        </p:nvSpPr>
        <p:spPr/>
        <p:txBody>
          <a:bodyPr/>
          <a:lstStyle/>
          <a:p>
            <a:r>
              <a:rPr lang="en-US" dirty="0"/>
              <a:t>Lien</a:t>
            </a:r>
            <a:endParaRPr lang="en-US" dirty="0"/>
          </a:p>
        </p:txBody>
      </p:sp>
      <p:sp>
        <p:nvSpPr>
          <p:cNvPr id="6" name="Content Placeholder 5"/>
          <p:cNvSpPr>
            <a:spLocks noGrp="1"/>
          </p:cNvSpPr>
          <p:nvPr>
            <p:ph sz="quarter" idx="4"/>
          </p:nvPr>
        </p:nvSpPr>
        <p:spPr/>
        <p:txBody>
          <a:bodyPr/>
          <a:lstStyle/>
          <a:p>
            <a:r>
              <a:rPr lang="en-US" dirty="0"/>
              <a:t>A claim upon property to satisfy debt</a:t>
            </a:r>
            <a:endParaRPr lang="en-US" dirty="0"/>
          </a:p>
        </p:txBody>
      </p:sp>
    </p:spTree>
    <p:extLst>
      <p:ext uri="{BB962C8B-B14F-4D97-AF65-F5344CB8AC3E}">
        <p14:creationId xmlns:p14="http://schemas.microsoft.com/office/powerpoint/2010/main" val="2773837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Text Placeholder 5"/>
          <p:cNvSpPr>
            <a:spLocks noGrp="1"/>
          </p:cNvSpPr>
          <p:nvPr>
            <p:ph type="body" idx="1"/>
          </p:nvPr>
        </p:nvSpPr>
        <p:spPr/>
        <p:txBody>
          <a:bodyPr/>
          <a:lstStyle/>
          <a:p>
            <a:r>
              <a:rPr lang="en-US" dirty="0"/>
              <a:t>APR</a:t>
            </a:r>
            <a:endParaRPr lang="en-US" dirty="0"/>
          </a:p>
        </p:txBody>
      </p:sp>
      <p:sp>
        <p:nvSpPr>
          <p:cNvPr id="7" name="Content Placeholder 6"/>
          <p:cNvSpPr>
            <a:spLocks noGrp="1"/>
          </p:cNvSpPr>
          <p:nvPr>
            <p:ph sz="half" idx="2"/>
          </p:nvPr>
        </p:nvSpPr>
        <p:spPr/>
        <p:txBody>
          <a:bodyPr/>
          <a:lstStyle/>
          <a:p>
            <a:r>
              <a:rPr lang="en-US" dirty="0"/>
              <a:t>Annual percentage rate; the annual rate of </a:t>
            </a:r>
            <a:r>
              <a:rPr lang="en-US" dirty="0" err="1"/>
              <a:t>interst</a:t>
            </a:r>
            <a:r>
              <a:rPr lang="en-US" dirty="0"/>
              <a:t> that is charged for using credit</a:t>
            </a:r>
            <a:endParaRPr lang="en-US" dirty="0"/>
          </a:p>
        </p:txBody>
      </p:sp>
      <p:sp>
        <p:nvSpPr>
          <p:cNvPr id="8" name="Text Placeholder 7"/>
          <p:cNvSpPr>
            <a:spLocks noGrp="1"/>
          </p:cNvSpPr>
          <p:nvPr>
            <p:ph type="body" sz="quarter" idx="3"/>
          </p:nvPr>
        </p:nvSpPr>
        <p:spPr/>
        <p:txBody>
          <a:bodyPr/>
          <a:lstStyle/>
          <a:p>
            <a:r>
              <a:rPr lang="en-US" dirty="0"/>
              <a:t>acceleration clause</a:t>
            </a:r>
            <a:endParaRPr lang="en-US" dirty="0"/>
          </a:p>
        </p:txBody>
      </p:sp>
      <p:sp>
        <p:nvSpPr>
          <p:cNvPr id="9" name="Content Placeholder 8"/>
          <p:cNvSpPr>
            <a:spLocks noGrp="1"/>
          </p:cNvSpPr>
          <p:nvPr>
            <p:ph sz="quarter" idx="4"/>
          </p:nvPr>
        </p:nvSpPr>
        <p:spPr/>
        <p:txBody>
          <a:bodyPr/>
          <a:lstStyle/>
          <a:p>
            <a:r>
              <a:rPr lang="en-US" dirty="0"/>
              <a:t>A provision in an installment loan contract that gives the seller the right to declare the whole balance due if the buyer misses even one installment payment</a:t>
            </a:r>
            <a:endParaRPr lang="en-US" dirty="0"/>
          </a:p>
        </p:txBody>
      </p:sp>
    </p:spTree>
    <p:extLst>
      <p:ext uri="{BB962C8B-B14F-4D97-AF65-F5344CB8AC3E}">
        <p14:creationId xmlns:p14="http://schemas.microsoft.com/office/powerpoint/2010/main" val="18114729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dirty="0" smtClean="0"/>
              <a:t>Liabilities</a:t>
            </a:r>
            <a:endParaRPr lang="en-US" dirty="0"/>
          </a:p>
        </p:txBody>
      </p:sp>
      <p:sp>
        <p:nvSpPr>
          <p:cNvPr id="4" name="Content Placeholder 3"/>
          <p:cNvSpPr>
            <a:spLocks noGrp="1"/>
          </p:cNvSpPr>
          <p:nvPr>
            <p:ph sz="half" idx="2"/>
          </p:nvPr>
        </p:nvSpPr>
        <p:spPr/>
        <p:txBody>
          <a:bodyPr/>
          <a:lstStyle/>
          <a:p>
            <a:r>
              <a:rPr lang="en-US" dirty="0"/>
              <a:t>Amount a person owes, such as unpaid bills, credit card charges, personal loans, and taxes</a:t>
            </a:r>
            <a:endParaRPr lang="en-US" dirty="0"/>
          </a:p>
        </p:txBody>
      </p:sp>
      <p:sp>
        <p:nvSpPr>
          <p:cNvPr id="5" name="Text Placeholder 4"/>
          <p:cNvSpPr>
            <a:spLocks noGrp="1"/>
          </p:cNvSpPr>
          <p:nvPr>
            <p:ph type="body" sz="quarter" idx="3"/>
          </p:nvPr>
        </p:nvSpPr>
        <p:spPr/>
        <p:txBody>
          <a:bodyPr/>
          <a:lstStyle/>
          <a:p>
            <a:r>
              <a:rPr lang="en-US" dirty="0"/>
              <a:t>loan shark</a:t>
            </a:r>
            <a:endParaRPr lang="en-US" dirty="0"/>
          </a:p>
        </p:txBody>
      </p:sp>
      <p:sp>
        <p:nvSpPr>
          <p:cNvPr id="6" name="Content Placeholder 5"/>
          <p:cNvSpPr>
            <a:spLocks noGrp="1"/>
          </p:cNvSpPr>
          <p:nvPr>
            <p:ph sz="quarter" idx="4"/>
          </p:nvPr>
        </p:nvSpPr>
        <p:spPr/>
        <p:txBody>
          <a:bodyPr/>
          <a:lstStyle/>
          <a:p>
            <a:r>
              <a:rPr lang="en-US" dirty="0"/>
              <a:t>Unlicensed lender who operates illegally and </a:t>
            </a:r>
            <a:r>
              <a:rPr lang="en-US" dirty="0" err="1"/>
              <a:t>chargse</a:t>
            </a:r>
            <a:r>
              <a:rPr lang="en-US" dirty="0"/>
              <a:t> excessive interest</a:t>
            </a:r>
            <a:endParaRPr lang="en-US" dirty="0"/>
          </a:p>
        </p:txBody>
      </p:sp>
    </p:spTree>
    <p:extLst>
      <p:ext uri="{BB962C8B-B14F-4D97-AF65-F5344CB8AC3E}">
        <p14:creationId xmlns:p14="http://schemas.microsoft.com/office/powerpoint/2010/main" val="93498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dirty="0"/>
              <a:t>net worth</a:t>
            </a:r>
            <a:endParaRPr lang="en-US" dirty="0"/>
          </a:p>
        </p:txBody>
      </p:sp>
      <p:sp>
        <p:nvSpPr>
          <p:cNvPr id="4" name="Content Placeholder 3"/>
          <p:cNvSpPr>
            <a:spLocks noGrp="1"/>
          </p:cNvSpPr>
          <p:nvPr>
            <p:ph sz="half" idx="2"/>
          </p:nvPr>
        </p:nvSpPr>
        <p:spPr/>
        <p:txBody>
          <a:bodyPr/>
          <a:lstStyle/>
          <a:p>
            <a:r>
              <a:rPr lang="en-US" dirty="0"/>
              <a:t>The difference between your assets and your liabilities.  Expressed by the formula:  assets – liabilities = net worth</a:t>
            </a:r>
            <a:endParaRPr lang="en-US" dirty="0"/>
          </a:p>
        </p:txBody>
      </p:sp>
      <p:sp>
        <p:nvSpPr>
          <p:cNvPr id="5" name="Text Placeholder 4"/>
          <p:cNvSpPr>
            <a:spLocks noGrp="1"/>
          </p:cNvSpPr>
          <p:nvPr>
            <p:ph type="body" sz="quarter" idx="3"/>
          </p:nvPr>
        </p:nvSpPr>
        <p:spPr/>
        <p:txBody>
          <a:bodyPr/>
          <a:lstStyle/>
          <a:p>
            <a:r>
              <a:rPr lang="en-US" dirty="0"/>
              <a:t>open-end credit</a:t>
            </a:r>
            <a:endParaRPr lang="en-US" dirty="0"/>
          </a:p>
        </p:txBody>
      </p:sp>
      <p:sp>
        <p:nvSpPr>
          <p:cNvPr id="6" name="Content Placeholder 5"/>
          <p:cNvSpPr>
            <a:spLocks noGrp="1"/>
          </p:cNvSpPr>
          <p:nvPr>
            <p:ph sz="quarter" idx="4"/>
          </p:nvPr>
        </p:nvSpPr>
        <p:spPr/>
        <p:txBody>
          <a:bodyPr/>
          <a:lstStyle/>
          <a:p>
            <a:r>
              <a:rPr lang="en-US" dirty="0"/>
              <a:t>Credit that can be used repeatedly.  Sometimes referred to as a line of credit</a:t>
            </a:r>
            <a:endParaRPr lang="en-US" dirty="0"/>
          </a:p>
        </p:txBody>
      </p:sp>
    </p:spTree>
    <p:extLst>
      <p:ext uri="{BB962C8B-B14F-4D97-AF65-F5344CB8AC3E}">
        <p14:creationId xmlns:p14="http://schemas.microsoft.com/office/powerpoint/2010/main" val="20214302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dirty="0"/>
              <a:t>Principal</a:t>
            </a:r>
            <a:endParaRPr lang="en-US" dirty="0"/>
          </a:p>
        </p:txBody>
      </p:sp>
      <p:sp>
        <p:nvSpPr>
          <p:cNvPr id="4" name="Content Placeholder 3"/>
          <p:cNvSpPr>
            <a:spLocks noGrp="1"/>
          </p:cNvSpPr>
          <p:nvPr>
            <p:ph sz="half" idx="2"/>
          </p:nvPr>
        </p:nvSpPr>
        <p:spPr/>
        <p:txBody>
          <a:bodyPr/>
          <a:lstStyle/>
          <a:p>
            <a:r>
              <a:rPr lang="en-US" dirty="0"/>
              <a:t>The original amount borrowed</a:t>
            </a:r>
            <a:endParaRPr lang="en-US" dirty="0"/>
          </a:p>
        </p:txBody>
      </p:sp>
      <p:sp>
        <p:nvSpPr>
          <p:cNvPr id="5" name="Text Placeholder 4"/>
          <p:cNvSpPr>
            <a:spLocks noGrp="1"/>
          </p:cNvSpPr>
          <p:nvPr>
            <p:ph type="body" sz="quarter" idx="3"/>
          </p:nvPr>
        </p:nvSpPr>
        <p:spPr/>
        <p:txBody>
          <a:bodyPr/>
          <a:lstStyle/>
          <a:p>
            <a:r>
              <a:rPr lang="en-US" dirty="0"/>
              <a:t>regular charge account</a:t>
            </a:r>
            <a:endParaRPr lang="en-US" dirty="0"/>
          </a:p>
        </p:txBody>
      </p:sp>
      <p:sp>
        <p:nvSpPr>
          <p:cNvPr id="6" name="Content Placeholder 5"/>
          <p:cNvSpPr>
            <a:spLocks noGrp="1"/>
          </p:cNvSpPr>
          <p:nvPr>
            <p:ph sz="quarter" idx="4"/>
          </p:nvPr>
        </p:nvSpPr>
        <p:spPr/>
        <p:txBody>
          <a:bodyPr>
            <a:normAutofit fontScale="92500"/>
          </a:bodyPr>
          <a:lstStyle/>
          <a:p>
            <a:r>
              <a:rPr lang="en-US" dirty="0"/>
              <a:t>A type of sales credit that allows customers to purchase goods and services on credit and pay the bill in full in 25-30 days.  If you do this, you are not charged interest; however, you may be charged interest if you do not pay the full amount.</a:t>
            </a:r>
            <a:endParaRPr lang="en-US" dirty="0"/>
          </a:p>
        </p:txBody>
      </p:sp>
    </p:spTree>
    <p:extLst>
      <p:ext uri="{BB962C8B-B14F-4D97-AF65-F5344CB8AC3E}">
        <p14:creationId xmlns:p14="http://schemas.microsoft.com/office/powerpoint/2010/main" val="41994740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dirty="0"/>
              <a:t>Repossession</a:t>
            </a:r>
            <a:endParaRPr lang="en-US" dirty="0"/>
          </a:p>
        </p:txBody>
      </p:sp>
      <p:sp>
        <p:nvSpPr>
          <p:cNvPr id="4" name="Content Placeholder 3"/>
          <p:cNvSpPr>
            <a:spLocks noGrp="1"/>
          </p:cNvSpPr>
          <p:nvPr>
            <p:ph sz="half" idx="2"/>
          </p:nvPr>
        </p:nvSpPr>
        <p:spPr/>
        <p:txBody>
          <a:bodyPr/>
          <a:lstStyle/>
          <a:p>
            <a:r>
              <a:rPr lang="en-US" dirty="0"/>
              <a:t>Taking away property due to failure to make loan or credit payments</a:t>
            </a:r>
            <a:endParaRPr lang="en-US" dirty="0"/>
          </a:p>
        </p:txBody>
      </p:sp>
      <p:sp>
        <p:nvSpPr>
          <p:cNvPr id="5" name="Text Placeholder 4"/>
          <p:cNvSpPr>
            <a:spLocks noGrp="1"/>
          </p:cNvSpPr>
          <p:nvPr>
            <p:ph type="body" sz="quarter" idx="3"/>
          </p:nvPr>
        </p:nvSpPr>
        <p:spPr/>
        <p:txBody>
          <a:bodyPr/>
          <a:lstStyle/>
          <a:p>
            <a:r>
              <a:rPr lang="en-US" dirty="0"/>
              <a:t>revolving credit</a:t>
            </a:r>
            <a:endParaRPr lang="en-US" dirty="0"/>
          </a:p>
        </p:txBody>
      </p:sp>
      <p:sp>
        <p:nvSpPr>
          <p:cNvPr id="6" name="Content Placeholder 5"/>
          <p:cNvSpPr>
            <a:spLocks noGrp="1"/>
          </p:cNvSpPr>
          <p:nvPr>
            <p:ph sz="quarter" idx="4"/>
          </p:nvPr>
        </p:nvSpPr>
        <p:spPr/>
        <p:txBody>
          <a:bodyPr>
            <a:normAutofit fontScale="77500" lnSpcReduction="20000"/>
          </a:bodyPr>
          <a:lstStyle/>
          <a:p>
            <a:r>
              <a:rPr lang="en-US" dirty="0"/>
              <a:t>A form of credit in which the total amount of the bill does not have to be paid each month;  however, a finance charge will be figured on the amount not paid.  Additional purchases can be made even though money is owed on previous purchases.  The lender typically establishes an approved credit limit to represent the maximum amount of credit available.  Credit cards are usually revolving credit.</a:t>
            </a:r>
            <a:endParaRPr lang="en-US" dirty="0"/>
          </a:p>
        </p:txBody>
      </p:sp>
    </p:spTree>
    <p:extLst>
      <p:ext uri="{BB962C8B-B14F-4D97-AF65-F5344CB8AC3E}">
        <p14:creationId xmlns:p14="http://schemas.microsoft.com/office/powerpoint/2010/main" val="23974677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dirty="0"/>
              <a:t>right of rescission</a:t>
            </a:r>
            <a:endParaRPr lang="en-US" dirty="0"/>
          </a:p>
        </p:txBody>
      </p:sp>
      <p:sp>
        <p:nvSpPr>
          <p:cNvPr id="4" name="Content Placeholder 3"/>
          <p:cNvSpPr>
            <a:spLocks noGrp="1"/>
          </p:cNvSpPr>
          <p:nvPr>
            <p:ph sz="half" idx="2"/>
          </p:nvPr>
        </p:nvSpPr>
        <p:spPr/>
        <p:txBody>
          <a:bodyPr/>
          <a:lstStyle/>
          <a:p>
            <a:r>
              <a:rPr lang="en-US" dirty="0"/>
              <a:t>The right, provided by the Truth in Lending Act, that gives borrowers up to three business days to cancel a loan or other credit transaction for which their home is pledged as security</a:t>
            </a:r>
            <a:endParaRPr lang="en-US" dirty="0"/>
          </a:p>
        </p:txBody>
      </p:sp>
      <p:sp>
        <p:nvSpPr>
          <p:cNvPr id="5" name="Text Placeholder 4"/>
          <p:cNvSpPr>
            <a:spLocks noGrp="1"/>
          </p:cNvSpPr>
          <p:nvPr>
            <p:ph type="body" sz="quarter" idx="3"/>
          </p:nvPr>
        </p:nvSpPr>
        <p:spPr/>
        <p:txBody>
          <a:bodyPr/>
          <a:lstStyle/>
          <a:p>
            <a:r>
              <a:rPr lang="en-US" dirty="0"/>
              <a:t>sales credit</a:t>
            </a:r>
            <a:endParaRPr lang="en-US" dirty="0"/>
          </a:p>
        </p:txBody>
      </p:sp>
      <p:sp>
        <p:nvSpPr>
          <p:cNvPr id="6" name="Content Placeholder 5"/>
          <p:cNvSpPr>
            <a:spLocks noGrp="1"/>
          </p:cNvSpPr>
          <p:nvPr>
            <p:ph sz="quarter" idx="4"/>
          </p:nvPr>
        </p:nvSpPr>
        <p:spPr/>
        <p:txBody>
          <a:bodyPr/>
          <a:lstStyle/>
          <a:p>
            <a:r>
              <a:rPr lang="en-US" dirty="0"/>
              <a:t>Credit used to purchase goods and services</a:t>
            </a:r>
            <a:endParaRPr lang="en-US" dirty="0"/>
          </a:p>
        </p:txBody>
      </p:sp>
    </p:spTree>
    <p:extLst>
      <p:ext uri="{BB962C8B-B14F-4D97-AF65-F5344CB8AC3E}">
        <p14:creationId xmlns:p14="http://schemas.microsoft.com/office/powerpoint/2010/main" val="641613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dirty="0"/>
              <a:t>single payment loan</a:t>
            </a:r>
            <a:endParaRPr lang="en-US" dirty="0"/>
          </a:p>
        </p:txBody>
      </p:sp>
      <p:sp>
        <p:nvSpPr>
          <p:cNvPr id="4" name="Content Placeholder 3"/>
          <p:cNvSpPr>
            <a:spLocks noGrp="1"/>
          </p:cNvSpPr>
          <p:nvPr>
            <p:ph sz="half" idx="2"/>
          </p:nvPr>
        </p:nvSpPr>
        <p:spPr/>
        <p:txBody>
          <a:bodyPr/>
          <a:lstStyle/>
          <a:p>
            <a:r>
              <a:rPr lang="en-US" dirty="0"/>
              <a:t>A loan where you borrow an amount of money and repay that amount plus finance charges in one payment</a:t>
            </a:r>
            <a:endParaRPr lang="en-US" dirty="0"/>
          </a:p>
        </p:txBody>
      </p:sp>
      <p:sp>
        <p:nvSpPr>
          <p:cNvPr id="5" name="Text Placeholder 4"/>
          <p:cNvSpPr>
            <a:spLocks noGrp="1"/>
          </p:cNvSpPr>
          <p:nvPr>
            <p:ph type="body" sz="quarter" idx="3"/>
          </p:nvPr>
        </p:nvSpPr>
        <p:spPr/>
        <p:txBody>
          <a:bodyPr/>
          <a:lstStyle/>
          <a:p>
            <a:r>
              <a:rPr lang="en-US" dirty="0"/>
              <a:t>secured credit</a:t>
            </a:r>
            <a:endParaRPr lang="en-US" dirty="0"/>
          </a:p>
        </p:txBody>
      </p:sp>
      <p:sp>
        <p:nvSpPr>
          <p:cNvPr id="6" name="Content Placeholder 5"/>
          <p:cNvSpPr>
            <a:spLocks noGrp="1"/>
          </p:cNvSpPr>
          <p:nvPr>
            <p:ph sz="quarter" idx="4"/>
          </p:nvPr>
        </p:nvSpPr>
        <p:spPr/>
        <p:txBody>
          <a:bodyPr/>
          <a:lstStyle/>
          <a:p>
            <a:r>
              <a:rPr lang="en-US" dirty="0"/>
              <a:t>Credit that is backed by a pledge of property</a:t>
            </a:r>
            <a:endParaRPr lang="en-US" dirty="0"/>
          </a:p>
        </p:txBody>
      </p:sp>
    </p:spTree>
    <p:extLst>
      <p:ext uri="{BB962C8B-B14F-4D97-AF65-F5344CB8AC3E}">
        <p14:creationId xmlns:p14="http://schemas.microsoft.com/office/powerpoint/2010/main" val="20526811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3" name="Text Placeholder 2"/>
          <p:cNvSpPr>
            <a:spLocks noGrp="1"/>
          </p:cNvSpPr>
          <p:nvPr>
            <p:ph idx="1"/>
          </p:nvPr>
        </p:nvSpPr>
        <p:spPr/>
        <p:txBody>
          <a:bodyPr/>
          <a:lstStyle/>
          <a:p>
            <a:r>
              <a:rPr lang="en-US"/>
              <a:t>unsecured </a:t>
            </a:r>
            <a:r>
              <a:rPr lang="en-US" smtClean="0"/>
              <a:t>loan - </a:t>
            </a:r>
            <a:r>
              <a:rPr lang="en-US"/>
              <a:t>Generally, a loan that only requires a signature promising to repay the loan as stated in the contract; not backed by collateral or pledge of valuables</a:t>
            </a:r>
            <a:endParaRPr lang="en-US" dirty="0"/>
          </a:p>
        </p:txBody>
      </p:sp>
    </p:spTree>
    <p:extLst>
      <p:ext uri="{BB962C8B-B14F-4D97-AF65-F5344CB8AC3E}">
        <p14:creationId xmlns:p14="http://schemas.microsoft.com/office/powerpoint/2010/main" val="471155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dirty="0"/>
              <a:t>add-on clause</a:t>
            </a:r>
            <a:endParaRPr lang="en-US" dirty="0"/>
          </a:p>
        </p:txBody>
      </p:sp>
      <p:sp>
        <p:nvSpPr>
          <p:cNvPr id="4" name="Content Placeholder 3"/>
          <p:cNvSpPr>
            <a:spLocks noGrp="1"/>
          </p:cNvSpPr>
          <p:nvPr>
            <p:ph sz="half" idx="2"/>
          </p:nvPr>
        </p:nvSpPr>
        <p:spPr/>
        <p:txBody>
          <a:bodyPr/>
          <a:lstStyle/>
          <a:p>
            <a:r>
              <a:rPr lang="en-US" dirty="0"/>
              <a:t>A loan contract provision that allows purchases to be added to an existing installment loan, with earlier purchases used as security for later ones</a:t>
            </a:r>
            <a:endParaRPr lang="en-US" dirty="0"/>
          </a:p>
        </p:txBody>
      </p:sp>
      <p:sp>
        <p:nvSpPr>
          <p:cNvPr id="5" name="Text Placeholder 4"/>
          <p:cNvSpPr>
            <a:spLocks noGrp="1"/>
          </p:cNvSpPr>
          <p:nvPr>
            <p:ph type="body" sz="quarter" idx="3"/>
          </p:nvPr>
        </p:nvSpPr>
        <p:spPr/>
        <p:txBody>
          <a:bodyPr/>
          <a:lstStyle/>
          <a:p>
            <a:r>
              <a:rPr lang="en-US" dirty="0"/>
              <a:t>Asset</a:t>
            </a:r>
            <a:endParaRPr lang="en-US" dirty="0"/>
          </a:p>
        </p:txBody>
      </p:sp>
      <p:sp>
        <p:nvSpPr>
          <p:cNvPr id="6" name="Content Placeholder 5"/>
          <p:cNvSpPr>
            <a:spLocks noGrp="1"/>
          </p:cNvSpPr>
          <p:nvPr>
            <p:ph sz="quarter" idx="4"/>
          </p:nvPr>
        </p:nvSpPr>
        <p:spPr/>
        <p:txBody>
          <a:bodyPr/>
          <a:lstStyle/>
          <a:p>
            <a:r>
              <a:rPr lang="en-US" dirty="0"/>
              <a:t>An item of value you own, including money</a:t>
            </a:r>
            <a:endParaRPr lang="en-US" dirty="0"/>
          </a:p>
        </p:txBody>
      </p:sp>
    </p:spTree>
    <p:extLst>
      <p:ext uri="{BB962C8B-B14F-4D97-AF65-F5344CB8AC3E}">
        <p14:creationId xmlns:p14="http://schemas.microsoft.com/office/powerpoint/2010/main" val="425101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dirty="0"/>
              <a:t>Bankruptcy</a:t>
            </a:r>
            <a:endParaRPr lang="en-US" dirty="0"/>
          </a:p>
        </p:txBody>
      </p:sp>
      <p:sp>
        <p:nvSpPr>
          <p:cNvPr id="4" name="Content Placeholder 3"/>
          <p:cNvSpPr>
            <a:spLocks noGrp="1"/>
          </p:cNvSpPr>
          <p:nvPr>
            <p:ph sz="half" idx="2"/>
          </p:nvPr>
        </p:nvSpPr>
        <p:spPr/>
        <p:txBody>
          <a:bodyPr/>
          <a:lstStyle/>
          <a:p>
            <a:r>
              <a:rPr lang="en-US" dirty="0"/>
              <a:t>Legal relief from repaying certain debts</a:t>
            </a:r>
            <a:endParaRPr lang="en-US" dirty="0"/>
          </a:p>
        </p:txBody>
      </p:sp>
      <p:sp>
        <p:nvSpPr>
          <p:cNvPr id="5" name="Text Placeholder 4"/>
          <p:cNvSpPr>
            <a:spLocks noGrp="1"/>
          </p:cNvSpPr>
          <p:nvPr>
            <p:ph type="body" sz="quarter" idx="3"/>
          </p:nvPr>
        </p:nvSpPr>
        <p:spPr/>
        <p:txBody>
          <a:bodyPr/>
          <a:lstStyle/>
          <a:p>
            <a:r>
              <a:rPr lang="en-US" dirty="0"/>
              <a:t>balloon payment</a:t>
            </a:r>
            <a:endParaRPr lang="en-US" dirty="0"/>
          </a:p>
        </p:txBody>
      </p:sp>
      <p:sp>
        <p:nvSpPr>
          <p:cNvPr id="6" name="Content Placeholder 5"/>
          <p:cNvSpPr>
            <a:spLocks noGrp="1"/>
          </p:cNvSpPr>
          <p:nvPr>
            <p:ph sz="quarter" idx="4"/>
          </p:nvPr>
        </p:nvSpPr>
        <p:spPr/>
        <p:txBody>
          <a:bodyPr/>
          <a:lstStyle/>
          <a:p>
            <a:r>
              <a:rPr lang="en-US" dirty="0"/>
              <a:t>A final loan payment that is much larger than the other installments</a:t>
            </a:r>
            <a:endParaRPr lang="en-US" dirty="0"/>
          </a:p>
        </p:txBody>
      </p:sp>
    </p:spTree>
    <p:extLst>
      <p:ext uri="{BB962C8B-B14F-4D97-AF65-F5344CB8AC3E}">
        <p14:creationId xmlns:p14="http://schemas.microsoft.com/office/powerpoint/2010/main" val="2816664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dirty="0"/>
              <a:t>Capacity</a:t>
            </a:r>
            <a:endParaRPr lang="en-US" dirty="0"/>
          </a:p>
        </p:txBody>
      </p:sp>
      <p:sp>
        <p:nvSpPr>
          <p:cNvPr id="4" name="Content Placeholder 3"/>
          <p:cNvSpPr>
            <a:spLocks noGrp="1"/>
          </p:cNvSpPr>
          <p:nvPr>
            <p:ph sz="half" idx="2"/>
          </p:nvPr>
        </p:nvSpPr>
        <p:spPr/>
        <p:txBody>
          <a:bodyPr/>
          <a:lstStyle/>
          <a:p>
            <a:r>
              <a:rPr lang="en-US" dirty="0"/>
              <a:t>A person’s ability repay debt from regular income</a:t>
            </a:r>
            <a:endParaRPr lang="en-US" dirty="0"/>
          </a:p>
        </p:txBody>
      </p:sp>
      <p:sp>
        <p:nvSpPr>
          <p:cNvPr id="5" name="Text Placeholder 4"/>
          <p:cNvSpPr>
            <a:spLocks noGrp="1"/>
          </p:cNvSpPr>
          <p:nvPr>
            <p:ph type="body" sz="quarter" idx="3"/>
          </p:nvPr>
        </p:nvSpPr>
        <p:spPr/>
        <p:txBody>
          <a:bodyPr/>
          <a:lstStyle/>
          <a:p>
            <a:r>
              <a:rPr lang="en-US" dirty="0" smtClean="0"/>
              <a:t>Capital</a:t>
            </a:r>
            <a:endParaRPr lang="en-US" dirty="0"/>
          </a:p>
        </p:txBody>
      </p:sp>
      <p:sp>
        <p:nvSpPr>
          <p:cNvPr id="6" name="Content Placeholder 5"/>
          <p:cNvSpPr>
            <a:spLocks noGrp="1"/>
          </p:cNvSpPr>
          <p:nvPr>
            <p:ph sz="quarter" idx="4"/>
          </p:nvPr>
        </p:nvSpPr>
        <p:spPr/>
        <p:txBody>
          <a:bodyPr/>
          <a:lstStyle/>
          <a:p>
            <a:r>
              <a:rPr lang="en-US" dirty="0"/>
              <a:t>A person’s </a:t>
            </a:r>
            <a:r>
              <a:rPr lang="en-US" dirty="0" err="1"/>
              <a:t>finacial</a:t>
            </a:r>
            <a:r>
              <a:rPr lang="en-US" dirty="0"/>
              <a:t> resources</a:t>
            </a:r>
            <a:endParaRPr lang="en-US" dirty="0"/>
          </a:p>
        </p:txBody>
      </p:sp>
    </p:spTree>
    <p:extLst>
      <p:ext uri="{BB962C8B-B14F-4D97-AF65-F5344CB8AC3E}">
        <p14:creationId xmlns:p14="http://schemas.microsoft.com/office/powerpoint/2010/main" val="3366748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dirty="0"/>
              <a:t>cash credit</a:t>
            </a:r>
            <a:endParaRPr lang="en-US" dirty="0"/>
          </a:p>
        </p:txBody>
      </p:sp>
      <p:sp>
        <p:nvSpPr>
          <p:cNvPr id="4" name="Content Placeholder 3"/>
          <p:cNvSpPr>
            <a:spLocks noGrp="1"/>
          </p:cNvSpPr>
          <p:nvPr>
            <p:ph sz="half" idx="2"/>
          </p:nvPr>
        </p:nvSpPr>
        <p:spPr/>
        <p:txBody>
          <a:bodyPr>
            <a:normAutofit lnSpcReduction="10000"/>
          </a:bodyPr>
          <a:lstStyle/>
          <a:p>
            <a:r>
              <a:rPr lang="en-US" dirty="0"/>
              <a:t>Used to borrow money; often used to purchase goods and services from sellers who do not give credit.  Types of cash </a:t>
            </a:r>
            <a:r>
              <a:rPr lang="en-US" dirty="0" err="1"/>
              <a:t>crdit</a:t>
            </a:r>
            <a:r>
              <a:rPr lang="en-US" dirty="0"/>
              <a:t> include installment loans, single-payment loans, and credit card or check credit limits.</a:t>
            </a:r>
            <a:endParaRPr lang="en-US" dirty="0"/>
          </a:p>
        </p:txBody>
      </p:sp>
      <p:sp>
        <p:nvSpPr>
          <p:cNvPr id="5" name="Text Placeholder 4"/>
          <p:cNvSpPr>
            <a:spLocks noGrp="1"/>
          </p:cNvSpPr>
          <p:nvPr>
            <p:ph type="body" sz="quarter" idx="3"/>
          </p:nvPr>
        </p:nvSpPr>
        <p:spPr/>
        <p:txBody>
          <a:bodyPr/>
          <a:lstStyle/>
          <a:p>
            <a:r>
              <a:rPr lang="en-US" dirty="0"/>
              <a:t>Character</a:t>
            </a:r>
            <a:endParaRPr lang="en-US" dirty="0"/>
          </a:p>
        </p:txBody>
      </p:sp>
      <p:sp>
        <p:nvSpPr>
          <p:cNvPr id="6" name="Content Placeholder 5"/>
          <p:cNvSpPr>
            <a:spLocks noGrp="1"/>
          </p:cNvSpPr>
          <p:nvPr>
            <p:ph sz="quarter" idx="4"/>
          </p:nvPr>
        </p:nvSpPr>
        <p:spPr/>
        <p:txBody>
          <a:bodyPr/>
          <a:lstStyle/>
          <a:p>
            <a:r>
              <a:rPr lang="en-US" dirty="0"/>
              <a:t>A person’s reputation for honesty and financial history</a:t>
            </a:r>
            <a:endParaRPr lang="en-US" dirty="0"/>
          </a:p>
        </p:txBody>
      </p:sp>
    </p:spTree>
    <p:extLst>
      <p:ext uri="{BB962C8B-B14F-4D97-AF65-F5344CB8AC3E}">
        <p14:creationId xmlns:p14="http://schemas.microsoft.com/office/powerpoint/2010/main" val="119679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dirty="0"/>
              <a:t>closed-end credit</a:t>
            </a:r>
            <a:endParaRPr lang="en-US" dirty="0"/>
          </a:p>
        </p:txBody>
      </p:sp>
      <p:sp>
        <p:nvSpPr>
          <p:cNvPr id="4" name="Content Placeholder 3"/>
          <p:cNvSpPr>
            <a:spLocks noGrp="1"/>
          </p:cNvSpPr>
          <p:nvPr>
            <p:ph sz="half" idx="2"/>
          </p:nvPr>
        </p:nvSpPr>
        <p:spPr/>
        <p:txBody>
          <a:bodyPr/>
          <a:lstStyle/>
          <a:p>
            <a:r>
              <a:rPr lang="en-US" dirty="0"/>
              <a:t>A one-time extension of credit for a specific  amount and period of time</a:t>
            </a:r>
            <a:endParaRPr lang="en-US" dirty="0"/>
          </a:p>
        </p:txBody>
      </p:sp>
      <p:sp>
        <p:nvSpPr>
          <p:cNvPr id="5" name="Text Placeholder 4"/>
          <p:cNvSpPr>
            <a:spLocks noGrp="1"/>
          </p:cNvSpPr>
          <p:nvPr>
            <p:ph type="body" sz="quarter" idx="3"/>
          </p:nvPr>
        </p:nvSpPr>
        <p:spPr/>
        <p:txBody>
          <a:bodyPr/>
          <a:lstStyle/>
          <a:p>
            <a:r>
              <a:rPr lang="en-US" dirty="0"/>
              <a:t>Collateral</a:t>
            </a:r>
            <a:endParaRPr lang="en-US" dirty="0"/>
          </a:p>
        </p:txBody>
      </p:sp>
      <p:sp>
        <p:nvSpPr>
          <p:cNvPr id="6" name="Content Placeholder 5"/>
          <p:cNvSpPr>
            <a:spLocks noGrp="1"/>
          </p:cNvSpPr>
          <p:nvPr>
            <p:ph sz="quarter" idx="4"/>
          </p:nvPr>
        </p:nvSpPr>
        <p:spPr/>
        <p:txBody>
          <a:bodyPr/>
          <a:lstStyle/>
          <a:p>
            <a:r>
              <a:rPr lang="en-US" dirty="0"/>
              <a:t>Property that is pledged to guarantee payment of a loan</a:t>
            </a:r>
            <a:endParaRPr lang="en-US" dirty="0"/>
          </a:p>
        </p:txBody>
      </p:sp>
    </p:spTree>
    <p:extLst>
      <p:ext uri="{BB962C8B-B14F-4D97-AF65-F5344CB8AC3E}">
        <p14:creationId xmlns:p14="http://schemas.microsoft.com/office/powerpoint/2010/main" val="1530492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dirty="0"/>
              <a:t>collection agency</a:t>
            </a:r>
            <a:endParaRPr lang="en-US" dirty="0"/>
          </a:p>
        </p:txBody>
      </p:sp>
      <p:sp>
        <p:nvSpPr>
          <p:cNvPr id="4" name="Content Placeholder 3"/>
          <p:cNvSpPr>
            <a:spLocks noGrp="1"/>
          </p:cNvSpPr>
          <p:nvPr>
            <p:ph sz="half" idx="2"/>
          </p:nvPr>
        </p:nvSpPr>
        <p:spPr/>
        <p:txBody>
          <a:bodyPr/>
          <a:lstStyle/>
          <a:p>
            <a:r>
              <a:rPr lang="en-US" dirty="0"/>
              <a:t>A business that collects unpaid debt for other companies or organizations</a:t>
            </a:r>
            <a:endParaRPr lang="en-US" dirty="0"/>
          </a:p>
        </p:txBody>
      </p:sp>
      <p:sp>
        <p:nvSpPr>
          <p:cNvPr id="5" name="Text Placeholder 4"/>
          <p:cNvSpPr>
            <a:spLocks noGrp="1"/>
          </p:cNvSpPr>
          <p:nvPr>
            <p:ph type="body" sz="quarter" idx="3"/>
          </p:nvPr>
        </p:nvSpPr>
        <p:spPr/>
        <p:txBody>
          <a:bodyPr/>
          <a:lstStyle/>
          <a:p>
            <a:r>
              <a:rPr lang="en-US" dirty="0"/>
              <a:t>Cosigner</a:t>
            </a:r>
            <a:endParaRPr lang="en-US" dirty="0"/>
          </a:p>
        </p:txBody>
      </p:sp>
      <p:sp>
        <p:nvSpPr>
          <p:cNvPr id="6" name="Content Placeholder 5"/>
          <p:cNvSpPr>
            <a:spLocks noGrp="1"/>
          </p:cNvSpPr>
          <p:nvPr>
            <p:ph sz="quarter" idx="4"/>
          </p:nvPr>
        </p:nvSpPr>
        <p:spPr/>
        <p:txBody>
          <a:bodyPr/>
          <a:lstStyle/>
          <a:p>
            <a:r>
              <a:rPr lang="en-US" dirty="0"/>
              <a:t>A responsible person who signs a loan as a co-borrower and thereby agrees to pay the obligation if the primary borrower fails to do so</a:t>
            </a:r>
            <a:endParaRPr lang="en-US" dirty="0"/>
          </a:p>
        </p:txBody>
      </p:sp>
    </p:spTree>
    <p:extLst>
      <p:ext uri="{BB962C8B-B14F-4D97-AF65-F5344CB8AC3E}">
        <p14:creationId xmlns:p14="http://schemas.microsoft.com/office/powerpoint/2010/main" val="1990087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dirty="0"/>
              <a:t>consumer finance company</a:t>
            </a:r>
            <a:endParaRPr lang="en-US" dirty="0"/>
          </a:p>
        </p:txBody>
      </p:sp>
      <p:sp>
        <p:nvSpPr>
          <p:cNvPr id="4" name="Content Placeholder 3"/>
          <p:cNvSpPr>
            <a:spLocks noGrp="1"/>
          </p:cNvSpPr>
          <p:nvPr>
            <p:ph sz="half" idx="2"/>
          </p:nvPr>
        </p:nvSpPr>
        <p:spPr/>
        <p:txBody>
          <a:bodyPr/>
          <a:lstStyle/>
          <a:p>
            <a:r>
              <a:rPr lang="en-US" dirty="0"/>
              <a:t>Businesses that specialize in making small or personal loans</a:t>
            </a:r>
            <a:endParaRPr lang="en-US" dirty="0"/>
          </a:p>
        </p:txBody>
      </p:sp>
      <p:sp>
        <p:nvSpPr>
          <p:cNvPr id="5" name="Text Placeholder 4"/>
          <p:cNvSpPr>
            <a:spLocks noGrp="1"/>
          </p:cNvSpPr>
          <p:nvPr>
            <p:ph type="body" sz="quarter" idx="3"/>
          </p:nvPr>
        </p:nvSpPr>
        <p:spPr/>
        <p:txBody>
          <a:bodyPr/>
          <a:lstStyle/>
          <a:p>
            <a:r>
              <a:rPr lang="en-US" dirty="0"/>
              <a:t>Credit</a:t>
            </a:r>
            <a:endParaRPr lang="en-US" dirty="0"/>
          </a:p>
        </p:txBody>
      </p:sp>
      <p:sp>
        <p:nvSpPr>
          <p:cNvPr id="6" name="Content Placeholder 5"/>
          <p:cNvSpPr>
            <a:spLocks noGrp="1"/>
          </p:cNvSpPr>
          <p:nvPr>
            <p:ph sz="quarter" idx="4"/>
          </p:nvPr>
        </p:nvSpPr>
        <p:spPr/>
        <p:txBody>
          <a:bodyPr/>
          <a:lstStyle/>
          <a:p>
            <a:r>
              <a:rPr lang="en-US" dirty="0"/>
              <a:t>The supplying of money, goods, services at present in exchange for the promise of future payment</a:t>
            </a:r>
            <a:endParaRPr lang="en-US" dirty="0"/>
          </a:p>
        </p:txBody>
      </p:sp>
    </p:spTree>
    <p:extLst>
      <p:ext uri="{BB962C8B-B14F-4D97-AF65-F5344CB8AC3E}">
        <p14:creationId xmlns:p14="http://schemas.microsoft.com/office/powerpoint/2010/main" val="28412805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39</TotalTime>
  <Words>967</Words>
  <Application>Microsoft Office PowerPoint</Application>
  <PresentationFormat>On-screen Show (4:3)</PresentationFormat>
  <Paragraphs>99</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Apothecary</vt:lpstr>
      <vt:lpstr>CREDIT VOCAB</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VOCAB</dc:title>
  <dc:creator>student</dc:creator>
  <cp:lastModifiedBy>student</cp:lastModifiedBy>
  <cp:revision>5</cp:revision>
  <dcterms:created xsi:type="dcterms:W3CDTF">2013-05-05T21:52:58Z</dcterms:created>
  <dcterms:modified xsi:type="dcterms:W3CDTF">2013-05-05T22:32:57Z</dcterms:modified>
</cp:coreProperties>
</file>