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9" r:id="rId4"/>
    <p:sldId id="263" r:id="rId5"/>
    <p:sldId id="265" r:id="rId6"/>
    <p:sldId id="258" r:id="rId7"/>
    <p:sldId id="264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72" y="-12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Rectangle 7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9"/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14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+</a:t>
            </a:r>
          </a:p>
        </p:txBody>
      </p:sp>
      <p:sp>
        <p:nvSpPr>
          <p:cNvPr id="8" name="Rectangle 10"/>
          <p:cNvSpPr/>
          <p:nvPr/>
        </p:nvSpPr>
        <p:spPr>
          <a:xfrm>
            <a:off x="4624388" y="228600"/>
            <a:ext cx="2057400" cy="20383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9" name="Rectangle 11"/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6200"/>
            <a:ext cx="12319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2F99D0F2-456C-4967-841B-D16EF7F80BA6}" type="datetimeFigureOut">
              <a:rPr lang="en-US"/>
              <a:pPr>
                <a:defRPr/>
              </a:pPr>
              <a:t>7/8/2010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900" y="6426200"/>
            <a:ext cx="26162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TextBox 9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1DDD6-D8F8-4AA4-B40D-BCF3763A3146}" type="datetimeFigureOut">
              <a:rPr lang="en-US"/>
              <a:pPr>
                <a:defRPr/>
              </a:pPr>
              <a:t>7/8/2010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A74AC-4E16-43B6-A2C4-BC7D71D617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4" name="TextBox 7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40451-0E7C-4CAD-BA97-FFE0AE225249}" type="datetimeFigureOut">
              <a:rPr lang="en-US"/>
              <a:pPr>
                <a:defRPr/>
              </a:pPr>
              <a:t>7/8/2010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2F32A-DAEF-4DDA-987F-3FF60A3915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CDFEB-6A2C-4849-BA3D-DB62816C067F}" type="datetimeFigureOut">
              <a:rPr lang="en-US"/>
              <a:pPr>
                <a:defRPr/>
              </a:pPr>
              <a:t>7/8/2010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6183B-13C4-4887-8AC3-915EF9754D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8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B41A0-6922-4242-8CC9-7C52E9BACB64}" type="datetimeFigureOut">
              <a:rPr lang="en-US"/>
              <a:pPr>
                <a:defRPr/>
              </a:pPr>
              <a:t>7/8/2010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213" y="6423025"/>
            <a:ext cx="33162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pull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9"/>
          <p:cNvSpPr txBox="1"/>
          <p:nvPr/>
        </p:nvSpPr>
        <p:spPr>
          <a:xfrm>
            <a:off x="3989388" y="3370263"/>
            <a:ext cx="220662" cy="36988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24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4E936-C94A-4FB6-8BB7-71C0DD7B3B4B}" type="datetimeFigureOut">
              <a:rPr lang="en-US"/>
              <a:pPr>
                <a:defRPr/>
              </a:pPr>
              <a:t>7/8/2010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7FD45-3FEA-483D-BEE7-2AF6ED2BD9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8"/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9"/>
          <p:cNvSpPr txBox="1"/>
          <p:nvPr/>
        </p:nvSpPr>
        <p:spPr>
          <a:xfrm>
            <a:off x="327025" y="4632325"/>
            <a:ext cx="220663" cy="36988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24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47AD2-1EF2-4A47-BC03-76F68679497D}" type="datetimeFigureOut">
              <a:rPr lang="en-US"/>
              <a:pPr>
                <a:defRPr/>
              </a:pPr>
              <a:t>7/8/2010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B9E9C-BC61-4D31-BBB1-D04CF895D6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/>
          <p:nvPr/>
        </p:nvSpPr>
        <p:spPr>
          <a:xfrm>
            <a:off x="282575" y="228600"/>
            <a:ext cx="6386513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8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+</a:t>
            </a:r>
          </a:p>
        </p:txBody>
      </p:sp>
      <p:sp>
        <p:nvSpPr>
          <p:cNvPr id="8" name="Rectangle 9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>
          <a:xfrm>
            <a:off x="5211763" y="6235700"/>
            <a:ext cx="134937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3FEE87E-3DAC-4070-9D03-8411A610489D}" type="datetimeFigureOut">
              <a:rPr lang="en-US"/>
              <a:pPr>
                <a:defRPr/>
              </a:pPr>
              <a:t>7/8/2010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381000" y="6235700"/>
            <a:ext cx="4648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607CA-1A31-45F3-8228-BDEA4D0DB1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TextBox 8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+</a:t>
            </a:r>
          </a:p>
        </p:txBody>
      </p:sp>
      <p:sp>
        <p:nvSpPr>
          <p:cNvPr id="9" name="Rectangle 9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0" name="Rectangle 10"/>
          <p:cNvSpPr/>
          <p:nvPr/>
        </p:nvSpPr>
        <p:spPr>
          <a:xfrm>
            <a:off x="4624388" y="4535488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6"/>
          </p:nvPr>
        </p:nvSpPr>
        <p:spPr>
          <a:xfrm>
            <a:off x="3048000" y="6235700"/>
            <a:ext cx="134778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2AA2F0A-7350-4135-859C-A9A3B33CC9D1}" type="datetimeFigureOut">
              <a:rPr lang="en-US"/>
              <a:pPr>
                <a:defRPr/>
              </a:pPr>
              <a:t>7/8/2010</a:t>
            </a:fld>
            <a:endParaRPr lang="en-US"/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7"/>
          </p:nvPr>
        </p:nvSpPr>
        <p:spPr>
          <a:xfrm>
            <a:off x="381000" y="6235700"/>
            <a:ext cx="2590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0FFD3-FE77-4E71-B57C-54906173EF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TextBox 9"/>
          <p:cNvSpPr txBox="1"/>
          <p:nvPr/>
        </p:nvSpPr>
        <p:spPr>
          <a:xfrm>
            <a:off x="4749800" y="3370263"/>
            <a:ext cx="220663" cy="36988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24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B7D0F-E3CD-46E9-A00A-DE960C051EF7}" type="datetimeFigureOut">
              <a:rPr lang="en-US"/>
              <a:pPr>
                <a:defRPr/>
              </a:pPr>
              <a:t>7/8/2010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B7CE6-7FE2-4E1E-A04E-D801039964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8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13C7C-FCA5-41F9-93D4-C89C9B67EA9C}" type="datetimeFigureOut">
              <a:rPr lang="en-US"/>
              <a:pPr>
                <a:defRPr/>
              </a:pPr>
              <a:t>7/8/2010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00254-DDC5-443F-82FF-1EAE3ECEF7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8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+</a:t>
            </a:r>
          </a:p>
        </p:txBody>
      </p:sp>
      <p:sp>
        <p:nvSpPr>
          <p:cNvPr id="6" name="Rectangle 9"/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D775E-1A25-4144-A89F-101AC9D26E2E}" type="datetimeFigureOut">
              <a:rPr lang="en-US"/>
              <a:pPr>
                <a:defRPr/>
              </a:pPr>
              <a:t>7/8/2010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0D6BF-14E6-495F-A9E2-95248BF521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8"/>
          <p:cNvSpPr txBox="1"/>
          <p:nvPr/>
        </p:nvSpPr>
        <p:spPr>
          <a:xfrm rot="16200000">
            <a:off x="8593932" y="561181"/>
            <a:ext cx="260350" cy="55403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+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2BA3C-C14F-46D2-B169-F59D53605602}" type="datetimeFigureOut">
              <a:rPr lang="en-US"/>
              <a:pPr>
                <a:defRPr/>
              </a:pPr>
              <a:t>7/8/2010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5D84F-B3EC-41BE-A657-3F50598421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8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rtlCol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BD0F6-5E65-46C0-A0EB-0DA3E3CBF4DF}" type="datetimeFigureOut">
              <a:rPr lang="en-US"/>
              <a:pPr>
                <a:defRPr/>
              </a:pPr>
              <a:t>7/8/2010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4742D-F09D-4039-84E3-A02B66869F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9" name="Rectangle 9"/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0" name="TextBox 14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rIns="45720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4"/>
          </p:nvPr>
        </p:nvSpPr>
        <p:spPr>
          <a:xfrm>
            <a:off x="4800600" y="6426200"/>
            <a:ext cx="12319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F1B31EE5-0401-4204-8B04-F236EC48096F}" type="datetimeFigureOut">
              <a:rPr lang="en-US"/>
              <a:pPr>
                <a:defRPr/>
              </a:pPr>
              <a:t>7/8/2010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6311900" y="6426200"/>
            <a:ext cx="26162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658813" y="228600"/>
            <a:ext cx="82010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7"/>
          <p:cNvSpPr txBox="1"/>
          <p:nvPr/>
        </p:nvSpPr>
        <p:spPr>
          <a:xfrm>
            <a:off x="2003425" y="3111500"/>
            <a:ext cx="260350" cy="61436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+</a:t>
            </a:r>
          </a:p>
        </p:txBody>
      </p:sp>
      <p:sp>
        <p:nvSpPr>
          <p:cNvPr id="6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8813" y="6248400"/>
            <a:ext cx="1474787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7F721B4-14F8-4293-818E-A7923BCB5684}" type="datetimeFigureOut">
              <a:rPr lang="en-US"/>
              <a:pPr>
                <a:defRPr/>
              </a:pPr>
              <a:t>7/8/2010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400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400"/>
            <a:ext cx="5540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880737-81F8-4A6B-933E-42683D74A1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11"/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9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0CBF8-C68C-4268-8C31-AA5854096D16}" type="datetimeFigureOut">
              <a:rPr lang="en-US"/>
              <a:pPr>
                <a:defRPr/>
              </a:pPr>
              <a:t>7/8/2010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3DF11-3A9A-4548-8F8D-82D6556B0B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TextBox 11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67196-75C5-420D-BDCF-E15666905EB7}" type="datetimeFigureOut">
              <a:rPr lang="en-US"/>
              <a:pPr>
                <a:defRPr/>
              </a:pPr>
              <a:t>7/8/2010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B2360-A383-439B-9333-0D33720010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9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+</a:t>
            </a:r>
          </a:p>
        </p:txBody>
      </p:sp>
      <p:sp>
        <p:nvSpPr>
          <p:cNvPr id="6" name="Rectangle 13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BF92F-D816-45F1-86BC-73564D45E194}" type="datetimeFigureOut">
              <a:rPr lang="en-US"/>
              <a:pPr>
                <a:defRPr/>
              </a:pPr>
              <a:t>7/8/2010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3094B-75A4-4975-AF8B-D1B863B563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9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31EF4-4540-46DE-B6EB-4F9E97C03848}" type="datetimeFigureOut">
              <a:rPr lang="en-US"/>
              <a:pPr>
                <a:defRPr/>
              </a:pPr>
              <a:t>7/8/2010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67F3A-0004-4459-8010-258994B47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8475" y="484188"/>
            <a:ext cx="7556500" cy="111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8475" y="1981200"/>
            <a:ext cx="75565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456A041-ACCE-4E45-9E46-CED4484A6A54}" type="datetimeFigureOut">
              <a:rPr lang="en-US"/>
              <a:pPr>
                <a:defRPr/>
              </a:pPr>
              <a:t>7/8/2010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0FB42F82-A650-4256-AF82-191090DBFD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  <p:sldLayoutId id="2147483697" r:id="rId17"/>
    <p:sldLayoutId id="2147483698" r:id="rId18"/>
    <p:sldLayoutId id="2147483699" r:id="rId19"/>
    <p:sldLayoutId id="2147483700" r:id="rId20"/>
  </p:sldLayoutIdLst>
  <p:transition spd="med">
    <p:pull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18" charset="0"/>
        </a:defRPr>
      </a:lvl9pPr>
    </p:titleStyle>
    <p:bodyStyle>
      <a:lvl1pPr marL="228600" indent="-228600" algn="l" rtl="0" eaLnBrk="0" fontAlgn="base" hangingPunct="0">
        <a:spcBef>
          <a:spcPts val="2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rgbClr val="595959"/>
          </a:solidFill>
          <a:latin typeface="+mn-lt"/>
          <a:ea typeface="+mn-ea"/>
          <a:cs typeface="+mn-cs"/>
        </a:defRPr>
      </a:lvl1pPr>
      <a:lvl2pPr marL="457200" indent="-228600" algn="l" rtl="0" eaLnBrk="0" fontAlgn="base" hangingPunct="0">
        <a:spcBef>
          <a:spcPts val="600"/>
        </a:spcBef>
        <a:spcAft>
          <a:spcPct val="0"/>
        </a:spcAft>
        <a:buClr>
          <a:srgbClr val="B870B8"/>
        </a:buClr>
        <a:buSzPct val="75000"/>
        <a:buFont typeface="Wingdings" pitchFamily="2" charset="2"/>
        <a:buChar char="n"/>
        <a:defRPr kern="1200">
          <a:solidFill>
            <a:srgbClr val="595959"/>
          </a:solidFill>
          <a:latin typeface="+mn-lt"/>
          <a:ea typeface="+mn-ea"/>
          <a:cs typeface="+mn-cs"/>
        </a:defRPr>
      </a:lvl2pPr>
      <a:lvl3pPr marL="6858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ern="1200">
          <a:solidFill>
            <a:srgbClr val="595959"/>
          </a:solidFill>
          <a:latin typeface="+mn-lt"/>
          <a:ea typeface="+mn-ea"/>
          <a:cs typeface="+mn-cs"/>
        </a:defRPr>
      </a:lvl3pPr>
      <a:lvl4pPr marL="914400" indent="-228600" algn="l" rtl="0" eaLnBrk="0" fontAlgn="base" hangingPunct="0">
        <a:spcBef>
          <a:spcPts val="600"/>
        </a:spcBef>
        <a:spcAft>
          <a:spcPct val="0"/>
        </a:spcAft>
        <a:buClr>
          <a:srgbClr val="B870B8"/>
        </a:buClr>
        <a:buSzPct val="75000"/>
        <a:buFont typeface="Wingdings" pitchFamily="2" charset="2"/>
        <a:buChar char="n"/>
        <a:defRPr kern="1200">
          <a:solidFill>
            <a:srgbClr val="595959"/>
          </a:solidFill>
          <a:latin typeface="+mn-lt"/>
          <a:ea typeface="+mn-ea"/>
          <a:cs typeface="+mn-cs"/>
        </a:defRPr>
      </a:lvl4pPr>
      <a:lvl5pPr marL="11430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ern="1200">
          <a:solidFill>
            <a:srgbClr val="59595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ctrTitle"/>
          </p:nvPr>
        </p:nvSpPr>
        <p:spPr>
          <a:xfrm>
            <a:off x="4800600" y="4624388"/>
            <a:ext cx="4038600" cy="933450"/>
          </a:xfrm>
        </p:spPr>
        <p:txBody>
          <a:bodyPr/>
          <a:lstStyle/>
          <a:p>
            <a:pPr eaLnBrk="1" hangingPunct="1"/>
            <a:r>
              <a:rPr lang="en-US" smtClean="0"/>
              <a:t>Health Insurance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600"/>
            <a:ext cx="4038600" cy="7493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Options and Benefits</a:t>
            </a:r>
            <a:endParaRPr lang="en-US" dirty="0"/>
          </a:p>
        </p:txBody>
      </p:sp>
      <p:pic>
        <p:nvPicPr>
          <p:cNvPr id="22531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66825" y="555625"/>
            <a:ext cx="2425700" cy="365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679450"/>
            <a:ext cx="1717675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70700" y="2535238"/>
            <a:ext cx="1824038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Gap Insurance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COBRA</a:t>
            </a:r>
          </a:p>
          <a:p>
            <a:pPr lvl="1" eaLnBrk="1" hangingPunct="1"/>
            <a:r>
              <a:rPr lang="en-US" smtClean="0"/>
              <a:t>Consolidated Omnibus Budget Reconciliation Act</a:t>
            </a:r>
          </a:p>
          <a:p>
            <a:pPr lvl="1" eaLnBrk="1" hangingPunct="1"/>
            <a:r>
              <a:rPr lang="en-US" smtClean="0"/>
              <a:t>Law that gives you the right to continue employer sponsored group health insurance plan for a limited time after you leave your job.  You pay the premiums.</a:t>
            </a:r>
          </a:p>
          <a:p>
            <a:pPr eaLnBrk="1" hangingPunct="1"/>
            <a:r>
              <a:rPr lang="en-US" smtClean="0"/>
              <a:t>Medigap Insurance</a:t>
            </a:r>
          </a:p>
          <a:p>
            <a:pPr lvl="1" eaLnBrk="1" hangingPunct="1"/>
            <a:r>
              <a:rPr lang="en-US" smtClean="0"/>
              <a:t>Private insurance available to citizens 65 and older who have Medicare A and B plans.</a:t>
            </a:r>
          </a:p>
          <a:p>
            <a:pPr lvl="1" eaLnBrk="1" hangingPunct="1"/>
            <a:r>
              <a:rPr lang="en-US" smtClean="0"/>
              <a:t>Covers the cost of co-payments and deductibles</a:t>
            </a: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Sources of Health Insurance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Employer</a:t>
            </a:r>
          </a:p>
          <a:p>
            <a:pPr lvl="1" eaLnBrk="1" hangingPunct="1"/>
            <a:r>
              <a:rPr lang="en-US" smtClean="0"/>
              <a:t>Employers pay part or all the cost of a group health insurance plan as a benefit to their employees.  Costs are generally lower as risk is spread over a large group</a:t>
            </a:r>
          </a:p>
          <a:p>
            <a:pPr eaLnBrk="1" hangingPunct="1"/>
            <a:r>
              <a:rPr lang="en-US" smtClean="0"/>
              <a:t>Private</a:t>
            </a:r>
          </a:p>
          <a:p>
            <a:pPr lvl="1" eaLnBrk="1" hangingPunct="1"/>
            <a:r>
              <a:rPr lang="en-US" smtClean="0"/>
              <a:t>Individuals purchase a policy to cover health costs for themselves or their immediate family.  Greater flexibility in types of plan, but costs are higher</a:t>
            </a:r>
          </a:p>
          <a:p>
            <a:pPr eaLnBrk="1" hangingPunct="1"/>
            <a:r>
              <a:rPr lang="en-US" smtClean="0"/>
              <a:t>Government</a:t>
            </a:r>
          </a:p>
          <a:p>
            <a:pPr lvl="1" eaLnBrk="1" hangingPunct="1"/>
            <a:r>
              <a:rPr lang="en-US" smtClean="0"/>
              <a:t>State or federal government managed insurance paid from tax revenues.  Must meet age and/or income qualifications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Managed Health Care Plans</a:t>
            </a:r>
            <a:br>
              <a:rPr lang="en-US" smtClean="0"/>
            </a:b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98475" y="1360488"/>
            <a:ext cx="7556500" cy="4765675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HMO  - Health maintenance organization 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health care group that provides health care services to members for a set fee and a small co-pay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HSA – Health Savings Account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You contribute pre-tax dollars to the account for expected medical expenses for the coming year –-submit claims and receipts for reimbursement up to amount deposited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PPO - Preferred provider organization 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an agreement between health providers with employers or insurers to provide services at a reduced rate to employees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POS-Point of Service  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members use a primary physician who refers them as needed to participating specialist or members can see non-participating specialist members but, members pay more for their services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Fee for Service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plan in which an insured can select his/her own doctors and hospitals, pay costs at time of visit, and file form with insurance company for reimbursement of covered expenses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24579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2075" y="317500"/>
            <a:ext cx="1557338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Terms to Know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Deductible – the amount you pay during the term (usually one year) before the insurance pays any medical expenses</a:t>
            </a:r>
          </a:p>
          <a:p>
            <a:pPr eaLnBrk="1" hangingPunct="1"/>
            <a:r>
              <a:rPr lang="en-US" smtClean="0"/>
              <a:t>Co-payments – Percentage of medical bills you must pay after meeting your deductible.  Usually 10, 20 or 30% of the bill</a:t>
            </a:r>
          </a:p>
          <a:p>
            <a:pPr eaLnBrk="1" hangingPunct="1"/>
            <a:r>
              <a:rPr lang="en-US" smtClean="0"/>
              <a:t>Preauthorization – prior approval is required from the insurance company before major medical procedures are done. (e.g. surgery, chemotherapy)</a:t>
            </a:r>
          </a:p>
          <a:p>
            <a:pPr eaLnBrk="1" hangingPunct="1"/>
            <a:r>
              <a:rPr lang="en-US" smtClean="0"/>
              <a:t>Exclusions – medical expenses the policy will not cover (e.g. teen pregnancy, cosmetic surgery)</a:t>
            </a: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Terms to Know, continued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Pre-existing Condiitions---An illness or injury that a person has at the time he/she enrolls in a health care plan </a:t>
            </a:r>
          </a:p>
          <a:p>
            <a:pPr eaLnBrk="1" hangingPunct="1"/>
            <a:r>
              <a:rPr lang="en-US" smtClean="0"/>
              <a:t>Renewability---A patient’s right to restart coverage annually </a:t>
            </a:r>
          </a:p>
          <a:p>
            <a:pPr eaLnBrk="1" hangingPunct="1"/>
            <a:r>
              <a:rPr lang="en-US" smtClean="0"/>
              <a:t>Maximum Benefit---A limit on the number of days one’s care will be covered, or the highest amount that can be paid in benefits for a specific procedure t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med">
    <p:pull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 of Health Insurance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475" y="1600200"/>
            <a:ext cx="4673600" cy="4525963"/>
          </a:xfrm>
        </p:spPr>
        <p:txBody>
          <a:bodyPr/>
          <a:lstStyle/>
          <a:p>
            <a:pPr eaLnBrk="1" hangingPunct="1"/>
            <a:r>
              <a:rPr lang="en-US" sz="2400" smtClean="0"/>
              <a:t>Basic medical </a:t>
            </a:r>
          </a:p>
          <a:p>
            <a:pPr lvl="1" eaLnBrk="1" hangingPunct="1"/>
            <a:r>
              <a:rPr lang="en-US" sz="2000" smtClean="0"/>
              <a:t>pay a large part of hospital and surgical care, may also pay part of some other medical expenses (e.g., doctor’s visits) </a:t>
            </a:r>
          </a:p>
          <a:p>
            <a:pPr eaLnBrk="1" hangingPunct="1"/>
            <a:r>
              <a:rPr lang="en-US" sz="2400" smtClean="0"/>
              <a:t>Major medical     </a:t>
            </a:r>
          </a:p>
          <a:p>
            <a:pPr lvl="1" eaLnBrk="1" hangingPunct="1"/>
            <a:r>
              <a:rPr lang="en-US" sz="2000" smtClean="0"/>
              <a:t>pays for long-term illness expenses after basic medical benefits limits have been reached (e.g., cancer). </a:t>
            </a:r>
          </a:p>
        </p:txBody>
      </p:sp>
      <p:pic>
        <p:nvPicPr>
          <p:cNvPr id="27651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6645" r="-6645"/>
          <a:stretch>
            <a:fillRect/>
          </a:stretch>
        </p:blipFill>
        <p:spPr>
          <a:xfrm>
            <a:off x="5172075" y="1898650"/>
            <a:ext cx="3128963" cy="3871913"/>
          </a:xfrm>
        </p:spPr>
      </p:pic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Other Types of Health Related Insurance Coverage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Dental Insurance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Pays for all or part of checkups which include examination, cleaning, and X-rays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Pays a portion or repairs such as  fillings, crowns, and root canals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Offered with group rates through some employers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Vision Insurance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Pays for checkups 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Covers a portion of the cost of lenses and frames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Accident Insurance (e.g. School Insurance)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Often available at low rates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Covers medical bills related to injury occurring at eligible locations and/or times (e.g. school grounds, sports events)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 of Disability Insurance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1600200"/>
            <a:ext cx="7556500" cy="4525963"/>
          </a:xfrm>
        </p:spPr>
        <p:txBody>
          <a:bodyPr/>
          <a:lstStyle/>
          <a:p>
            <a:pPr eaLnBrk="1" hangingPunct="1"/>
            <a:r>
              <a:rPr lang="en-US" smtClean="0"/>
              <a:t>Disability</a:t>
            </a:r>
          </a:p>
          <a:p>
            <a:pPr lvl="1" eaLnBrk="1" hangingPunct="1"/>
            <a:r>
              <a:rPr lang="en-US" smtClean="0"/>
              <a:t>Pays a portion of income lost to a worker who is unable to return to work for an extended period of time because of illness or injury</a:t>
            </a:r>
          </a:p>
          <a:p>
            <a:pPr lvl="1" eaLnBrk="1" hangingPunct="1"/>
            <a:r>
              <a:rPr lang="en-US" smtClean="0"/>
              <a:t>Shop carefully as costs and benefits vary widely</a:t>
            </a:r>
          </a:p>
          <a:p>
            <a:pPr eaLnBrk="1" hangingPunct="1"/>
            <a:r>
              <a:rPr lang="en-US" smtClean="0"/>
              <a:t>Workmen’s Compensation</a:t>
            </a:r>
          </a:p>
          <a:p>
            <a:pPr lvl="1" eaLnBrk="1" hangingPunct="1"/>
            <a:r>
              <a:rPr lang="en-US" smtClean="0"/>
              <a:t>Employers are require to have in every state in some form</a:t>
            </a:r>
          </a:p>
          <a:p>
            <a:pPr lvl="1" eaLnBrk="1" hangingPunct="1"/>
            <a:r>
              <a:rPr lang="en-US" smtClean="0"/>
              <a:t>Covers medical care, treatment, rehabilitation, and a portion of wages from injuries that occur in the workplace</a:t>
            </a:r>
          </a:p>
          <a:p>
            <a:pPr eaLnBrk="1" hangingPunct="1"/>
            <a:r>
              <a:rPr lang="en-US" smtClean="0"/>
              <a:t>Long Term</a:t>
            </a:r>
          </a:p>
          <a:p>
            <a:pPr lvl="1" eaLnBrk="1" hangingPunct="1"/>
            <a:r>
              <a:rPr lang="en-US" smtClean="0"/>
              <a:t>Pays for care when a person with a chronic illness or injury cannot care for themselves for an extended period of time</a:t>
            </a:r>
          </a:p>
          <a:p>
            <a:pPr eaLnBrk="1" hangingPunct="1"/>
            <a:endParaRPr lang="en-US" smtClean="0"/>
          </a:p>
          <a:p>
            <a:pPr lvl="1" eaLnBrk="1" hangingPunct="1"/>
            <a:endParaRPr lang="en-US" smtClean="0"/>
          </a:p>
        </p:txBody>
      </p:sp>
      <p:pic>
        <p:nvPicPr>
          <p:cNvPr id="29699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67500" y="428625"/>
            <a:ext cx="13874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Government Sponsored Health Insurance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1600200"/>
            <a:ext cx="7556500" cy="4525963"/>
          </a:xfrm>
        </p:spPr>
        <p:txBody>
          <a:bodyPr/>
          <a:lstStyle/>
          <a:p>
            <a:pPr eaLnBrk="1" hangingPunct="1"/>
            <a:r>
              <a:rPr lang="en-US" smtClean="0"/>
              <a:t>Medicare</a:t>
            </a:r>
          </a:p>
          <a:p>
            <a:pPr lvl="1" eaLnBrk="1" hangingPunct="1"/>
            <a:r>
              <a:rPr lang="en-US" smtClean="0"/>
              <a:t>Covers eligible citizens 65 or older or eligible adults who can no longer work due to illness or disability</a:t>
            </a:r>
          </a:p>
          <a:p>
            <a:pPr lvl="1" eaLnBrk="1" hangingPunct="1"/>
            <a:r>
              <a:rPr lang="en-US" smtClean="0"/>
              <a:t>Funded from payroll taxes</a:t>
            </a:r>
          </a:p>
          <a:p>
            <a:pPr eaLnBrk="1" hangingPunct="1"/>
            <a:r>
              <a:rPr lang="en-US" smtClean="0"/>
              <a:t>Medicaid</a:t>
            </a:r>
          </a:p>
          <a:p>
            <a:pPr lvl="1" eaLnBrk="1" hangingPunct="1"/>
            <a:r>
              <a:rPr lang="en-US" smtClean="0"/>
              <a:t>Health  insurance for eligible low income persons</a:t>
            </a:r>
          </a:p>
          <a:p>
            <a:pPr lvl="1" eaLnBrk="1" hangingPunct="1"/>
            <a:r>
              <a:rPr lang="en-US" smtClean="0"/>
              <a:t>Funded from state and federal tax revenue</a:t>
            </a:r>
          </a:p>
          <a:p>
            <a:pPr eaLnBrk="1" hangingPunct="1"/>
            <a:r>
              <a:rPr lang="en-US" smtClean="0"/>
              <a:t>CHIP – Children’s Health Insurance Program</a:t>
            </a:r>
          </a:p>
          <a:p>
            <a:pPr lvl="1" eaLnBrk="1" hangingPunct="1"/>
            <a:r>
              <a:rPr lang="en-US" smtClean="0"/>
              <a:t>Health insurance for children under 18 whose parents make too much to qualify for medicaid, but not enough to afford private insurance</a:t>
            </a:r>
          </a:p>
          <a:p>
            <a:pPr lvl="1" eaLnBrk="1" hangingPunct="1"/>
            <a:r>
              <a:rPr lang="en-US" smtClean="0"/>
              <a:t>Federal funds are distributed by the state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417</TotalTime>
  <Words>714</Words>
  <Application>Microsoft Macintosh PowerPoint</Application>
  <PresentationFormat>On-screen Show (4:3)</PresentationFormat>
  <Paragraphs>71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21</vt:i4>
      </vt:variant>
      <vt:variant>
        <vt:lpstr>Slide Titles</vt:lpstr>
      </vt:variant>
      <vt:variant>
        <vt:i4>10</vt:i4>
      </vt:variant>
    </vt:vector>
  </HeadingPairs>
  <TitlesOfParts>
    <vt:vector size="35" baseType="lpstr">
      <vt:lpstr>Arial</vt:lpstr>
      <vt:lpstr>Rockwell</vt:lpstr>
      <vt:lpstr>Wingdings</vt:lpstr>
      <vt:lpstr>Calibri</vt:lpstr>
      <vt:lpstr>Advantage</vt:lpstr>
      <vt:lpstr>Advantage</vt:lpstr>
      <vt:lpstr>Advantage</vt:lpstr>
      <vt:lpstr>Advantage</vt:lpstr>
      <vt:lpstr>Advantage</vt:lpstr>
      <vt:lpstr>Advantage</vt:lpstr>
      <vt:lpstr>Advantage</vt:lpstr>
      <vt:lpstr>Advantage</vt:lpstr>
      <vt:lpstr>Advantage</vt:lpstr>
      <vt:lpstr>Advantage</vt:lpstr>
      <vt:lpstr>Advantage</vt:lpstr>
      <vt:lpstr>Advantage</vt:lpstr>
      <vt:lpstr>Advantage</vt:lpstr>
      <vt:lpstr>Advantage</vt:lpstr>
      <vt:lpstr>Advantage</vt:lpstr>
      <vt:lpstr>Advantage</vt:lpstr>
      <vt:lpstr>Advantage</vt:lpstr>
      <vt:lpstr>Advantage</vt:lpstr>
      <vt:lpstr>Advantage</vt:lpstr>
      <vt:lpstr>Advantage</vt:lpstr>
      <vt:lpstr>Advantage</vt:lpstr>
      <vt:lpstr>Health Insurance</vt:lpstr>
      <vt:lpstr>Sources of Health Insurance</vt:lpstr>
      <vt:lpstr>Managed Health Care Plans </vt:lpstr>
      <vt:lpstr>Terms to Know</vt:lpstr>
      <vt:lpstr>Terms to Know, continued</vt:lpstr>
      <vt:lpstr>Types of Health Insurance</vt:lpstr>
      <vt:lpstr>Other Types of Health Related Insurance Coverage</vt:lpstr>
      <vt:lpstr>Types of Disability Insurance</vt:lpstr>
      <vt:lpstr>Government Sponsored Health Insurance</vt:lpstr>
      <vt:lpstr>Gap Insurance</vt:lpstr>
    </vt:vector>
  </TitlesOfParts>
  <Company>reWard's reTreat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Insurance</dc:title>
  <dc:creator>Janet Ward</dc:creator>
  <cp:lastModifiedBy>Janice Meek</cp:lastModifiedBy>
  <cp:revision>9</cp:revision>
  <dcterms:created xsi:type="dcterms:W3CDTF">2010-05-15T18:13:01Z</dcterms:created>
  <dcterms:modified xsi:type="dcterms:W3CDTF">2010-07-08T15:24:24Z</dcterms:modified>
</cp:coreProperties>
</file>