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57" r:id="rId3"/>
    <p:sldId id="262" r:id="rId4"/>
    <p:sldId id="264" r:id="rId5"/>
    <p:sldId id="258" r:id="rId6"/>
    <p:sldId id="259" r:id="rId7"/>
    <p:sldId id="260" r:id="rId8"/>
    <p:sldId id="261"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65" r:id="rId22"/>
    <p:sldId id="266" r:id="rId23"/>
    <p:sldId id="267" r:id="rId24"/>
    <p:sldId id="268" r:id="rId25"/>
    <p:sldId id="269" r:id="rId26"/>
    <p:sldId id="27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15"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15E225-1737-4B5D-88F9-931729E22AFF}" type="datetimeFigureOut">
              <a:rPr lang="en-US" smtClean="0"/>
              <a:t>3/17/2013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0934C8-68F8-4D80-B116-BA65250D45C8}" type="slidenum">
              <a:rPr lang="en-US" smtClean="0"/>
              <a:t>‹#›</a:t>
            </a:fld>
            <a:endParaRPr lang="en-US"/>
          </a:p>
        </p:txBody>
      </p:sp>
    </p:spTree>
    <p:extLst>
      <p:ext uri="{BB962C8B-B14F-4D97-AF65-F5344CB8AC3E}">
        <p14:creationId xmlns:p14="http://schemas.microsoft.com/office/powerpoint/2010/main" val="1866960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60464" y="686040"/>
            <a:ext cx="4537075" cy="3428600"/>
          </a:xfrm>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623528B-4DDF-479B-9FCA-9949AB4D2BF3}" type="slidenum">
              <a:rPr lang="en-US" smtClean="0"/>
              <a:pPr eaLnBrk="1" hangingPunct="1"/>
              <a:t>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FF50FB1-C673-4C6D-8254-31C9449BC3D7}"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5134013A-891F-40DC-A249-FA93096D7F6B}"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F50FB1-C673-4C6D-8254-31C9449BC3D7}"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4013A-891F-40DC-A249-FA93096D7F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F50FB1-C673-4C6D-8254-31C9449BC3D7}"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4013A-891F-40DC-A249-FA93096D7F6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0282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F50FB1-C673-4C6D-8254-31C9449BC3D7}"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4013A-891F-40DC-A249-FA93096D7F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FF50FB1-C673-4C6D-8254-31C9449BC3D7}" type="datetimeFigureOut">
              <a:rPr lang="en-US" smtClean="0"/>
              <a:t>3/17/2013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4013A-891F-40DC-A249-FA93096D7F6B}"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F50FB1-C673-4C6D-8254-31C9449BC3D7}" type="datetimeFigureOut">
              <a:rPr lang="en-US" smtClean="0"/>
              <a:t>3/17/2013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34013A-891F-40DC-A249-FA93096D7F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F50FB1-C673-4C6D-8254-31C9449BC3D7}" type="datetimeFigureOut">
              <a:rPr lang="en-US" smtClean="0"/>
              <a:t>3/17/2013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34013A-891F-40DC-A249-FA93096D7F6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F50FB1-C673-4C6D-8254-31C9449BC3D7}" type="datetimeFigureOut">
              <a:rPr lang="en-US" smtClean="0"/>
              <a:t>3/17/2013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34013A-891F-40DC-A249-FA93096D7F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FF50FB1-C673-4C6D-8254-31C9449BC3D7}" type="datetimeFigureOut">
              <a:rPr lang="en-US" smtClean="0"/>
              <a:t>3/17/2013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34013A-891F-40DC-A249-FA93096D7F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F50FB1-C673-4C6D-8254-31C9449BC3D7}" type="datetimeFigureOut">
              <a:rPr lang="en-US" smtClean="0"/>
              <a:t>3/17/2013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34013A-891F-40DC-A249-FA93096D7F6B}"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BFF50FB1-C673-4C6D-8254-31C9449BC3D7}" type="datetimeFigureOut">
              <a:rPr lang="en-US" smtClean="0"/>
              <a:t>3/17/2013</a:t>
            </a:fld>
            <a:endParaRPr lang="en-US"/>
          </a:p>
        </p:txBody>
      </p:sp>
      <p:sp>
        <p:nvSpPr>
          <p:cNvPr id="7" name="Slide Number Placeholder 6"/>
          <p:cNvSpPr>
            <a:spLocks noGrp="1"/>
          </p:cNvSpPr>
          <p:nvPr>
            <p:ph type="sldNum" sz="quarter" idx="12"/>
          </p:nvPr>
        </p:nvSpPr>
        <p:spPr/>
        <p:txBody>
          <a:bodyPr/>
          <a:lstStyle/>
          <a:p>
            <a:fld id="{5134013A-891F-40DC-A249-FA93096D7F6B}"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FF50FB1-C673-4C6D-8254-31C9449BC3D7}" type="datetimeFigureOut">
              <a:rPr lang="en-US" smtClean="0"/>
              <a:t>3/17/2013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5134013A-891F-40DC-A249-FA93096D7F6B}"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4.01 Forms </a:t>
            </a:r>
            <a:r>
              <a:rPr lang="en-US" smtClean="0"/>
              <a:t>of Compensation / Pay</a:t>
            </a:r>
            <a:endParaRPr lang="en-US" dirty="0"/>
          </a:p>
        </p:txBody>
      </p:sp>
    </p:spTree>
    <p:extLst>
      <p:ext uri="{BB962C8B-B14F-4D97-AF65-F5344CB8AC3E}">
        <p14:creationId xmlns:p14="http://schemas.microsoft.com/office/powerpoint/2010/main" val="362830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paycheck stub</a:t>
            </a:r>
            <a:endParaRPr lang="en-US" dirty="0"/>
          </a:p>
        </p:txBody>
      </p:sp>
      <p:sp>
        <p:nvSpPr>
          <p:cNvPr id="3" name="Content Placeholder 2"/>
          <p:cNvSpPr>
            <a:spLocks noGrp="1"/>
          </p:cNvSpPr>
          <p:nvPr>
            <p:ph idx="1"/>
          </p:nvPr>
        </p:nvSpPr>
        <p:spPr/>
        <p:txBody>
          <a:bodyPr/>
          <a:lstStyle/>
          <a:p>
            <a:r>
              <a:rPr lang="en-US" dirty="0"/>
              <a:t>This part lists the paycheck deductions as well as other important information</a:t>
            </a:r>
            <a:endParaRPr lang="en-US" dirty="0"/>
          </a:p>
        </p:txBody>
      </p:sp>
    </p:spTree>
    <p:extLst>
      <p:ext uri="{BB962C8B-B14F-4D97-AF65-F5344CB8AC3E}">
        <p14:creationId xmlns:p14="http://schemas.microsoft.com/office/powerpoint/2010/main" val="2406055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 period</a:t>
            </a:r>
            <a:endParaRPr lang="en-US" dirty="0"/>
          </a:p>
        </p:txBody>
      </p:sp>
      <p:sp>
        <p:nvSpPr>
          <p:cNvPr id="3" name="Content Placeholder 2"/>
          <p:cNvSpPr>
            <a:spLocks noGrp="1"/>
          </p:cNvSpPr>
          <p:nvPr>
            <p:ph idx="1"/>
          </p:nvPr>
        </p:nvSpPr>
        <p:spPr/>
        <p:txBody>
          <a:bodyPr/>
          <a:lstStyle/>
          <a:p>
            <a:r>
              <a:rPr lang="en-US" dirty="0"/>
              <a:t>The length of  time for which an employee’s wages are calculated.</a:t>
            </a:r>
            <a:endParaRPr lang="en-US" dirty="0"/>
          </a:p>
        </p:txBody>
      </p:sp>
    </p:spTree>
    <p:extLst>
      <p:ext uri="{BB962C8B-B14F-4D97-AF65-F5344CB8AC3E}">
        <p14:creationId xmlns:p14="http://schemas.microsoft.com/office/powerpoint/2010/main" val="2758983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gross pay</a:t>
            </a:r>
            <a:endParaRPr lang="en-US" dirty="0"/>
          </a:p>
        </p:txBody>
      </p:sp>
      <p:sp>
        <p:nvSpPr>
          <p:cNvPr id="3" name="Content Placeholder 2"/>
          <p:cNvSpPr>
            <a:spLocks noGrp="1"/>
          </p:cNvSpPr>
          <p:nvPr>
            <p:ph idx="1"/>
          </p:nvPr>
        </p:nvSpPr>
        <p:spPr/>
        <p:txBody>
          <a:bodyPr/>
          <a:lstStyle/>
          <a:p>
            <a:r>
              <a:rPr lang="en-US" dirty="0"/>
              <a:t>The total amount of money earned during the pay period before deductions.</a:t>
            </a:r>
            <a:endParaRPr lang="en-US" dirty="0"/>
          </a:p>
        </p:txBody>
      </p:sp>
    </p:spTree>
    <p:extLst>
      <p:ext uri="{BB962C8B-B14F-4D97-AF65-F5344CB8AC3E}">
        <p14:creationId xmlns:p14="http://schemas.microsoft.com/office/powerpoint/2010/main" val="3756813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 pay</a:t>
            </a:r>
            <a:endParaRPr lang="en-US" dirty="0"/>
          </a:p>
        </p:txBody>
      </p:sp>
      <p:sp>
        <p:nvSpPr>
          <p:cNvPr id="3" name="Content Placeholder 2"/>
          <p:cNvSpPr>
            <a:spLocks noGrp="1"/>
          </p:cNvSpPr>
          <p:nvPr>
            <p:ph idx="1"/>
          </p:nvPr>
        </p:nvSpPr>
        <p:spPr/>
        <p:txBody>
          <a:bodyPr/>
          <a:lstStyle/>
          <a:p>
            <a:r>
              <a:rPr lang="en-US" dirty="0"/>
              <a:t>The amount of money left after all the deductions have been taken from the gross pay earned in the pay period.</a:t>
            </a:r>
            <a:endParaRPr lang="en-US" dirty="0"/>
          </a:p>
        </p:txBody>
      </p:sp>
    </p:spTree>
    <p:extLst>
      <p:ext uri="{BB962C8B-B14F-4D97-AF65-F5344CB8AC3E}">
        <p14:creationId xmlns:p14="http://schemas.microsoft.com/office/powerpoint/2010/main" val="4161054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Deduction</a:t>
            </a:r>
            <a:endParaRPr lang="en-US" dirty="0"/>
          </a:p>
        </p:txBody>
      </p:sp>
      <p:sp>
        <p:nvSpPr>
          <p:cNvPr id="3" name="Content Placeholder 2"/>
          <p:cNvSpPr>
            <a:spLocks noGrp="1"/>
          </p:cNvSpPr>
          <p:nvPr>
            <p:ph idx="1"/>
          </p:nvPr>
        </p:nvSpPr>
        <p:spPr/>
        <p:txBody>
          <a:bodyPr/>
          <a:lstStyle/>
          <a:p>
            <a:r>
              <a:rPr lang="en-US" dirty="0"/>
              <a:t>Money subtracted from gross pay for required taxes, employee insurance, and retirement benefits.</a:t>
            </a:r>
            <a:endParaRPr lang="en-US" dirty="0"/>
          </a:p>
        </p:txBody>
      </p:sp>
    </p:spTree>
    <p:extLst>
      <p:ext uri="{BB962C8B-B14F-4D97-AF65-F5344CB8AC3E}">
        <p14:creationId xmlns:p14="http://schemas.microsoft.com/office/powerpoint/2010/main" val="2507772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withholding tax</a:t>
            </a:r>
            <a:endParaRPr lang="en-US" dirty="0"/>
          </a:p>
        </p:txBody>
      </p:sp>
      <p:sp>
        <p:nvSpPr>
          <p:cNvPr id="3" name="Content Placeholder 2"/>
          <p:cNvSpPr>
            <a:spLocks noGrp="1"/>
          </p:cNvSpPr>
          <p:nvPr>
            <p:ph idx="1"/>
          </p:nvPr>
        </p:nvSpPr>
        <p:spPr/>
        <p:txBody>
          <a:bodyPr/>
          <a:lstStyle/>
          <a:p>
            <a:r>
              <a:rPr lang="en-US" dirty="0"/>
              <a:t>The amount required by law for employers to withhold from earned wages to pay federal income taxes.</a:t>
            </a:r>
            <a:endParaRPr lang="en-US" dirty="0"/>
          </a:p>
        </p:txBody>
      </p:sp>
    </p:spTree>
    <p:extLst>
      <p:ext uri="{BB962C8B-B14F-4D97-AF65-F5344CB8AC3E}">
        <p14:creationId xmlns:p14="http://schemas.microsoft.com/office/powerpoint/2010/main" val="1369122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withholding tax</a:t>
            </a:r>
            <a:endParaRPr lang="en-US" dirty="0"/>
          </a:p>
        </p:txBody>
      </p:sp>
      <p:sp>
        <p:nvSpPr>
          <p:cNvPr id="3" name="Content Placeholder 2"/>
          <p:cNvSpPr>
            <a:spLocks noGrp="1"/>
          </p:cNvSpPr>
          <p:nvPr>
            <p:ph idx="1"/>
          </p:nvPr>
        </p:nvSpPr>
        <p:spPr/>
        <p:txBody>
          <a:bodyPr/>
          <a:lstStyle/>
          <a:p>
            <a:r>
              <a:rPr lang="en-US" dirty="0"/>
              <a:t>The percentage deducted from an individual’s paycheck to assist in funding government agencies within the state.</a:t>
            </a:r>
            <a:endParaRPr lang="en-US" dirty="0"/>
          </a:p>
        </p:txBody>
      </p:sp>
    </p:spTree>
    <p:extLst>
      <p:ext uri="{BB962C8B-B14F-4D97-AF65-F5344CB8AC3E}">
        <p14:creationId xmlns:p14="http://schemas.microsoft.com/office/powerpoint/2010/main" val="1547571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FICA</a:t>
            </a:r>
            <a:endParaRPr lang="en-US" dirty="0"/>
          </a:p>
        </p:txBody>
      </p:sp>
      <p:sp>
        <p:nvSpPr>
          <p:cNvPr id="3" name="Content Placeholder 2"/>
          <p:cNvSpPr>
            <a:spLocks noGrp="1"/>
          </p:cNvSpPr>
          <p:nvPr>
            <p:ph idx="1"/>
          </p:nvPr>
        </p:nvSpPr>
        <p:spPr/>
        <p:txBody>
          <a:bodyPr/>
          <a:lstStyle/>
          <a:p>
            <a:r>
              <a:rPr lang="en-US" dirty="0"/>
              <a:t>Federal Insurance Contributions Act.  This tax includes Social Security and Medicare.  Social Security taxes are based on a 6.2 percentage of the employee’s gross income. Medicare is 1.45% of gross income.</a:t>
            </a:r>
            <a:endParaRPr lang="en-US" dirty="0"/>
          </a:p>
        </p:txBody>
      </p:sp>
    </p:spTree>
    <p:extLst>
      <p:ext uri="{BB962C8B-B14F-4D97-AF65-F5344CB8AC3E}">
        <p14:creationId xmlns:p14="http://schemas.microsoft.com/office/powerpoint/2010/main" val="3131502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retirement plan</a:t>
            </a:r>
            <a:endParaRPr lang="en-US" dirty="0"/>
          </a:p>
        </p:txBody>
      </p:sp>
      <p:sp>
        <p:nvSpPr>
          <p:cNvPr id="3" name="Content Placeholder 2"/>
          <p:cNvSpPr>
            <a:spLocks noGrp="1"/>
          </p:cNvSpPr>
          <p:nvPr>
            <p:ph idx="1"/>
          </p:nvPr>
        </p:nvSpPr>
        <p:spPr/>
        <p:txBody>
          <a:bodyPr/>
          <a:lstStyle/>
          <a:p>
            <a:r>
              <a:rPr lang="en-US" dirty="0"/>
              <a:t>The amount an employee contributed each pay period to a retirement plan.</a:t>
            </a:r>
            <a:endParaRPr lang="en-US" dirty="0"/>
          </a:p>
        </p:txBody>
      </p:sp>
    </p:spTree>
    <p:extLst>
      <p:ext uri="{BB962C8B-B14F-4D97-AF65-F5344CB8AC3E}">
        <p14:creationId xmlns:p14="http://schemas.microsoft.com/office/powerpoint/2010/main" val="85146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a:t>
            </a:r>
            <a:endParaRPr lang="en-US" dirty="0"/>
          </a:p>
        </p:txBody>
      </p:sp>
      <p:sp>
        <p:nvSpPr>
          <p:cNvPr id="3" name="Content Placeholder 2"/>
          <p:cNvSpPr>
            <a:spLocks noGrp="1"/>
          </p:cNvSpPr>
          <p:nvPr>
            <p:ph idx="1"/>
          </p:nvPr>
        </p:nvSpPr>
        <p:spPr/>
        <p:txBody>
          <a:bodyPr/>
          <a:lstStyle/>
          <a:p>
            <a:r>
              <a:rPr lang="en-US" dirty="0"/>
              <a:t>The amount taken from the employee’s paycheck for medical benefits.</a:t>
            </a:r>
            <a:endParaRPr lang="en-US" dirty="0"/>
          </a:p>
        </p:txBody>
      </p:sp>
    </p:spTree>
    <p:extLst>
      <p:ext uri="{BB962C8B-B14F-4D97-AF65-F5344CB8AC3E}">
        <p14:creationId xmlns:p14="http://schemas.microsoft.com/office/powerpoint/2010/main" val="3786058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Monetary Compensation</a:t>
            </a:r>
            <a:endParaRPr lang="en-US" dirty="0"/>
          </a:p>
        </p:txBody>
      </p:sp>
      <p:sp>
        <p:nvSpPr>
          <p:cNvPr id="3" name="Content Placeholder 2"/>
          <p:cNvSpPr>
            <a:spLocks noGrp="1"/>
          </p:cNvSpPr>
          <p:nvPr>
            <p:ph idx="1"/>
          </p:nvPr>
        </p:nvSpPr>
        <p:spPr/>
        <p:txBody>
          <a:bodyPr/>
          <a:lstStyle/>
          <a:p>
            <a:r>
              <a:rPr lang="en-US" b="1" dirty="0" smtClean="0"/>
              <a:t>Wage</a:t>
            </a:r>
            <a:r>
              <a:rPr lang="en-US" dirty="0" smtClean="0"/>
              <a:t> - </a:t>
            </a:r>
            <a:r>
              <a:rPr lang="en-US" dirty="0"/>
              <a:t>The amount of money paid for a specified quantity of labor</a:t>
            </a:r>
            <a:r>
              <a:rPr lang="en-US" dirty="0" smtClean="0"/>
              <a:t>.</a:t>
            </a:r>
          </a:p>
          <a:p>
            <a:r>
              <a:rPr lang="en-US" b="1" dirty="0" smtClean="0"/>
              <a:t>Salary</a:t>
            </a:r>
            <a:r>
              <a:rPr lang="en-US" dirty="0" smtClean="0"/>
              <a:t> - </a:t>
            </a:r>
            <a:r>
              <a:rPr lang="en-US" dirty="0"/>
              <a:t>A set amount of money paid for a set period of time worked</a:t>
            </a:r>
            <a:r>
              <a:rPr lang="en-US" dirty="0" smtClean="0"/>
              <a:t>.</a:t>
            </a:r>
          </a:p>
          <a:p>
            <a:r>
              <a:rPr lang="en-US" b="1" dirty="0" smtClean="0"/>
              <a:t>Commission</a:t>
            </a:r>
            <a:r>
              <a:rPr lang="en-US" dirty="0" smtClean="0"/>
              <a:t> - </a:t>
            </a:r>
            <a:r>
              <a:rPr lang="en-US" dirty="0"/>
              <a:t>Income paid as a percentage of sales made by a </a:t>
            </a:r>
            <a:r>
              <a:rPr lang="en-US" dirty="0" smtClean="0"/>
              <a:t>salesman.</a:t>
            </a:r>
          </a:p>
          <a:p>
            <a:r>
              <a:rPr lang="en-US" b="1" dirty="0" smtClean="0"/>
              <a:t>Tip</a:t>
            </a:r>
            <a:r>
              <a:rPr lang="en-US" dirty="0" smtClean="0"/>
              <a:t> - </a:t>
            </a:r>
            <a:r>
              <a:rPr lang="en-US" dirty="0"/>
              <a:t>Money paid by customers to those who provide services</a:t>
            </a:r>
            <a:r>
              <a:rPr lang="en-US" dirty="0" smtClean="0"/>
              <a:t>.</a:t>
            </a:r>
          </a:p>
          <a:p>
            <a:r>
              <a:rPr lang="en-US" b="1" dirty="0" smtClean="0"/>
              <a:t>Bonus</a:t>
            </a:r>
            <a:r>
              <a:rPr lang="en-US" dirty="0" smtClean="0"/>
              <a:t> - </a:t>
            </a:r>
            <a:r>
              <a:rPr lang="en-US" dirty="0"/>
              <a:t>Money paid in addition to base pay, either as a reward for performance or as a share of profit.</a:t>
            </a:r>
          </a:p>
        </p:txBody>
      </p:sp>
    </p:spTree>
    <p:extLst>
      <p:ext uri="{BB962C8B-B14F-4D97-AF65-F5344CB8AC3E}">
        <p14:creationId xmlns:p14="http://schemas.microsoft.com/office/powerpoint/2010/main" val="1971639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year-to-date deductions</a:t>
            </a:r>
            <a:endParaRPr lang="en-US" dirty="0"/>
          </a:p>
        </p:txBody>
      </p:sp>
      <p:sp>
        <p:nvSpPr>
          <p:cNvPr id="3" name="Content Placeholder 2"/>
          <p:cNvSpPr>
            <a:spLocks noGrp="1"/>
          </p:cNvSpPr>
          <p:nvPr>
            <p:ph idx="1"/>
          </p:nvPr>
        </p:nvSpPr>
        <p:spPr/>
        <p:txBody>
          <a:bodyPr/>
          <a:lstStyle/>
          <a:p>
            <a:r>
              <a:rPr lang="en-US" dirty="0"/>
              <a:t>The total of all deductions which have been withheld from an individual’s paycheck from January 1 to the last day of the pay period</a:t>
            </a:r>
            <a:endParaRPr lang="en-US" dirty="0"/>
          </a:p>
        </p:txBody>
      </p:sp>
    </p:spTree>
    <p:extLst>
      <p:ext uri="{BB962C8B-B14F-4D97-AF65-F5344CB8AC3E}">
        <p14:creationId xmlns:p14="http://schemas.microsoft.com/office/powerpoint/2010/main" val="4151320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Common items deducted from your pay</a:t>
            </a:r>
            <a:endParaRPr lang="en-US" dirty="0"/>
          </a:p>
        </p:txBody>
      </p:sp>
      <p:sp>
        <p:nvSpPr>
          <p:cNvPr id="3" name="Title 2"/>
          <p:cNvSpPr>
            <a:spLocks noGrp="1"/>
          </p:cNvSpPr>
          <p:nvPr>
            <p:ph type="ctrTitle"/>
          </p:nvPr>
        </p:nvSpPr>
        <p:spPr/>
        <p:txBody>
          <a:bodyPr/>
          <a:lstStyle/>
          <a:p>
            <a:r>
              <a:rPr lang="en-US" dirty="0" smtClean="0"/>
              <a:t>Money out</a:t>
            </a:r>
            <a:endParaRPr lang="en-US" dirty="0"/>
          </a:p>
        </p:txBody>
      </p:sp>
    </p:spTree>
    <p:extLst>
      <p:ext uri="{BB962C8B-B14F-4D97-AF65-F5344CB8AC3E}">
        <p14:creationId xmlns:p14="http://schemas.microsoft.com/office/powerpoint/2010/main" val="3565946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Employee Sponsored Medical benefits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Employee sponsored medical benefits consist of an employee paying their own insurance cost or contributing to an HAS (Health Savings Account)in order to have insurance or have access to money for more costly health procedures.</a:t>
            </a:r>
          </a:p>
        </p:txBody>
      </p:sp>
      <p:pic>
        <p:nvPicPr>
          <p:cNvPr id="1026" name="Picture 2" descr="C:\Users\student\AppData\Local\Microsoft\Windows\Temporary Internet Files\Content.IE5\POPHHWJH\MP900315594[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2133600"/>
            <a:ext cx="2400300" cy="171221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tudent\AppData\Local\Microsoft\Windows\Temporary Internet Files\Content.IE5\UJV6CEZA\MC900439599[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1928513"/>
            <a:ext cx="1714853" cy="2110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8853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Retirement benefits</a:t>
            </a:r>
            <a:endParaRPr lang="en-US" dirty="0"/>
          </a:p>
        </p:txBody>
      </p:sp>
      <p:sp>
        <p:nvSpPr>
          <p:cNvPr id="3" name="Content Placeholder 2"/>
          <p:cNvSpPr>
            <a:spLocks noGrp="1"/>
          </p:cNvSpPr>
          <p:nvPr>
            <p:ph sz="half" idx="1"/>
          </p:nvPr>
        </p:nvSpPr>
        <p:spPr/>
        <p:txBody>
          <a:bodyPr>
            <a:normAutofit fontScale="92500"/>
          </a:bodyPr>
          <a:lstStyle/>
          <a:p>
            <a:r>
              <a:rPr lang="en-US" b="1" dirty="0" smtClean="0"/>
              <a:t>Matching – </a:t>
            </a:r>
            <a:r>
              <a:rPr lang="en-US" dirty="0" smtClean="0"/>
              <a:t>Matching a % of your pay that you contribute with a cap usually not above 10%.</a:t>
            </a:r>
          </a:p>
          <a:p>
            <a:r>
              <a:rPr lang="en-US" b="1" dirty="0" smtClean="0"/>
              <a:t>Stock Options – </a:t>
            </a:r>
            <a:r>
              <a:rPr lang="en-US" dirty="0" smtClean="0"/>
              <a:t>Providing you the option to purchase stock in the company at a reduced cost.</a:t>
            </a:r>
            <a:endParaRPr lang="en-US" b="1" dirty="0"/>
          </a:p>
        </p:txBody>
      </p:sp>
      <p:sp>
        <p:nvSpPr>
          <p:cNvPr id="4" name="Content Placeholder 3"/>
          <p:cNvSpPr>
            <a:spLocks noGrp="1"/>
          </p:cNvSpPr>
          <p:nvPr>
            <p:ph sz="half" idx="2"/>
          </p:nvPr>
        </p:nvSpPr>
        <p:spPr/>
        <p:txBody>
          <a:bodyPr>
            <a:normAutofit fontScale="92500"/>
          </a:bodyPr>
          <a:lstStyle/>
          <a:p>
            <a:r>
              <a:rPr lang="en-US" b="1" dirty="0" smtClean="0"/>
              <a:t>Social Security – </a:t>
            </a:r>
            <a:r>
              <a:rPr lang="en-US" dirty="0" smtClean="0"/>
              <a:t>An insurance program that provides benefits to retired persons.</a:t>
            </a:r>
            <a:endParaRPr lang="en-US" b="1" dirty="0"/>
          </a:p>
        </p:txBody>
      </p:sp>
      <p:pic>
        <p:nvPicPr>
          <p:cNvPr id="2050" name="Picture 2" descr="C:\Users\student\AppData\Local\Microsoft\Windows\Temporary Internet Files\Content.IE5\RI4KMIBQ\MP90044237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4051" y="3657600"/>
            <a:ext cx="3582749" cy="2381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2634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taxes</a:t>
            </a:r>
            <a:endParaRPr lang="en-US" dirty="0"/>
          </a:p>
        </p:txBody>
      </p:sp>
      <p:sp>
        <p:nvSpPr>
          <p:cNvPr id="3" name="Content Placeholder 2"/>
          <p:cNvSpPr>
            <a:spLocks noGrp="1"/>
          </p:cNvSpPr>
          <p:nvPr>
            <p:ph sz="half" idx="1"/>
          </p:nvPr>
        </p:nvSpPr>
        <p:spPr/>
        <p:txBody>
          <a:bodyPr>
            <a:normAutofit lnSpcReduction="10000"/>
          </a:bodyPr>
          <a:lstStyle/>
          <a:p>
            <a:r>
              <a:rPr lang="en-US" b="1" dirty="0" smtClean="0"/>
              <a:t>Income taxes – </a:t>
            </a:r>
            <a:r>
              <a:rPr lang="en-US" dirty="0" smtClean="0"/>
              <a:t>paid on your earnings	 and are known as progressive taxes.</a:t>
            </a:r>
          </a:p>
          <a:p>
            <a:r>
              <a:rPr lang="en-US" b="1" dirty="0" smtClean="0"/>
              <a:t>Progressive taxes –</a:t>
            </a:r>
            <a:r>
              <a:rPr lang="en-US" dirty="0" smtClean="0"/>
              <a:t> the higher the income earned, the higher the amount of taxes.</a:t>
            </a:r>
            <a:endParaRPr lang="en-US" b="1" dirty="0" smtClean="0"/>
          </a:p>
        </p:txBody>
      </p:sp>
      <p:sp>
        <p:nvSpPr>
          <p:cNvPr id="4" name="Content Placeholder 3"/>
          <p:cNvSpPr>
            <a:spLocks noGrp="1"/>
          </p:cNvSpPr>
          <p:nvPr>
            <p:ph sz="half" idx="2"/>
          </p:nvPr>
        </p:nvSpPr>
        <p:spPr/>
        <p:txBody>
          <a:bodyPr>
            <a:normAutofit lnSpcReduction="10000"/>
          </a:bodyPr>
          <a:lstStyle/>
          <a:p>
            <a:r>
              <a:rPr lang="en-US" dirty="0" smtClean="0"/>
              <a:t>In contrast sales taxes are </a:t>
            </a:r>
            <a:r>
              <a:rPr lang="en-US" b="1" dirty="0" smtClean="0"/>
              <a:t>Regressive taxes; </a:t>
            </a:r>
            <a:r>
              <a:rPr lang="en-US" dirty="0" smtClean="0"/>
              <a:t>higher tax rates are placed on those with lower incomes.</a:t>
            </a:r>
            <a:endParaRPr lang="en-US" dirty="0"/>
          </a:p>
        </p:txBody>
      </p:sp>
      <p:pic>
        <p:nvPicPr>
          <p:cNvPr id="3074" name="Picture 2" descr="C:\Users\student\AppData\Local\Microsoft\Windows\Temporary Internet Files\Content.IE5\O1V36CCA\MP90038267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4069" y="4191000"/>
            <a:ext cx="3085531" cy="2203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4025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forms</a:t>
            </a:r>
            <a:endParaRPr lang="en-US" dirty="0"/>
          </a:p>
        </p:txBody>
      </p:sp>
      <p:sp>
        <p:nvSpPr>
          <p:cNvPr id="3" name="Content Placeholder 2"/>
          <p:cNvSpPr>
            <a:spLocks noGrp="1"/>
          </p:cNvSpPr>
          <p:nvPr>
            <p:ph sz="half" idx="1"/>
          </p:nvPr>
        </p:nvSpPr>
        <p:spPr>
          <a:xfrm>
            <a:off x="426128" y="1719070"/>
            <a:ext cx="4038600" cy="4986529"/>
          </a:xfrm>
        </p:spPr>
        <p:txBody>
          <a:bodyPr>
            <a:normAutofit fontScale="55000" lnSpcReduction="20000"/>
          </a:bodyPr>
          <a:lstStyle/>
          <a:p>
            <a:r>
              <a:rPr lang="en-US" sz="3600" b="1" dirty="0" smtClean="0"/>
              <a:t>W-2: </a:t>
            </a:r>
            <a:r>
              <a:rPr lang="en-US" sz="3600" dirty="0"/>
              <a:t>states amount of money earned and taxes paid through previous </a:t>
            </a:r>
            <a:r>
              <a:rPr lang="en-US" sz="3600" dirty="0" smtClean="0"/>
              <a:t>year.</a:t>
            </a:r>
            <a:endParaRPr lang="en-US" sz="3600" b="1" dirty="0" smtClean="0"/>
          </a:p>
          <a:p>
            <a:pPr lvl="0"/>
            <a:r>
              <a:rPr lang="en-US" sz="3600" b="1" dirty="0" smtClean="0"/>
              <a:t>I-9:</a:t>
            </a:r>
            <a:r>
              <a:rPr lang="en-US" sz="3600" dirty="0"/>
              <a:t>the Employment Eligibility Verification form; information gathered in this form is for employers to verify eligibility of individuals for employment; helps avoid hiring undocumented workers or others who are not eligible to work in the United </a:t>
            </a:r>
            <a:r>
              <a:rPr lang="en-US" sz="3600" dirty="0" smtClean="0"/>
              <a:t>States</a:t>
            </a:r>
            <a:endParaRPr lang="en-US" sz="3600" b="1" dirty="0" smtClean="0"/>
          </a:p>
          <a:p>
            <a:pPr lvl="0"/>
            <a:r>
              <a:rPr lang="en-US" sz="3600" b="1" dirty="0" smtClean="0"/>
              <a:t>W-4: </a:t>
            </a:r>
            <a:r>
              <a:rPr lang="en-US" sz="3600" dirty="0"/>
              <a:t>– the Employee’s Withholding Allowance Certificate; information provided here determines the percentage of gross pay to be withheld for taxes</a:t>
            </a:r>
          </a:p>
          <a:p>
            <a:endParaRPr lang="en-US" b="1" dirty="0" smtClean="0"/>
          </a:p>
        </p:txBody>
      </p:sp>
      <p:sp>
        <p:nvSpPr>
          <p:cNvPr id="4" name="Content Placeholder 3"/>
          <p:cNvSpPr>
            <a:spLocks noGrp="1"/>
          </p:cNvSpPr>
          <p:nvPr>
            <p:ph sz="half" idx="2"/>
          </p:nvPr>
        </p:nvSpPr>
        <p:spPr/>
        <p:txBody>
          <a:bodyPr>
            <a:normAutofit fontScale="55000" lnSpcReduction="20000"/>
          </a:bodyPr>
          <a:lstStyle/>
          <a:p>
            <a:pPr lvl="0"/>
            <a:r>
              <a:rPr lang="en-US" sz="3800" b="1" dirty="0" smtClean="0"/>
              <a:t>1099 Forms: </a:t>
            </a:r>
            <a:r>
              <a:rPr lang="en-US" sz="3800" dirty="0"/>
              <a:t>Tax forms that report other sources of income earned during a tax year.  </a:t>
            </a:r>
            <a:endParaRPr lang="en-US" sz="3800" dirty="0" smtClean="0"/>
          </a:p>
          <a:p>
            <a:pPr lvl="1"/>
            <a:r>
              <a:rPr lang="en-US" sz="3800" b="1" dirty="0" smtClean="0"/>
              <a:t>1099-INT</a:t>
            </a:r>
            <a:r>
              <a:rPr lang="en-US" sz="3800" dirty="0" smtClean="0"/>
              <a:t> </a:t>
            </a:r>
            <a:r>
              <a:rPr lang="en-US" sz="3800" dirty="0"/>
              <a:t>for interest </a:t>
            </a:r>
            <a:r>
              <a:rPr lang="en-US" sz="3800" dirty="0" smtClean="0"/>
              <a:t>income</a:t>
            </a:r>
          </a:p>
          <a:p>
            <a:pPr lvl="1"/>
            <a:r>
              <a:rPr lang="en-US" sz="3800" b="1" dirty="0" smtClean="0"/>
              <a:t>1099-DIV </a:t>
            </a:r>
            <a:r>
              <a:rPr lang="en-US" sz="3800" dirty="0"/>
              <a:t>for dividends on </a:t>
            </a:r>
            <a:r>
              <a:rPr lang="en-US" sz="3800" dirty="0" smtClean="0"/>
              <a:t>investments</a:t>
            </a:r>
          </a:p>
          <a:p>
            <a:pPr lvl="1"/>
            <a:r>
              <a:rPr lang="en-US" sz="3800" b="1" dirty="0" smtClean="0"/>
              <a:t>1099-MISC </a:t>
            </a:r>
            <a:r>
              <a:rPr lang="en-US" sz="3800" dirty="0"/>
              <a:t>for other sources of income </a:t>
            </a:r>
            <a:endParaRPr lang="en-US" sz="3800" b="1" dirty="0" smtClean="0"/>
          </a:p>
          <a:p>
            <a:pPr lvl="0"/>
            <a:r>
              <a:rPr lang="en-US" sz="3800" b="1" dirty="0" smtClean="0"/>
              <a:t>1040: </a:t>
            </a:r>
            <a:r>
              <a:rPr lang="en-US" sz="3800" dirty="0"/>
              <a:t>- common forms for filing federal income tax return</a:t>
            </a:r>
          </a:p>
          <a:p>
            <a:endParaRPr lang="en-US" b="1" dirty="0"/>
          </a:p>
        </p:txBody>
      </p:sp>
    </p:spTree>
    <p:extLst>
      <p:ext uri="{BB962C8B-B14F-4D97-AF65-F5344CB8AC3E}">
        <p14:creationId xmlns:p14="http://schemas.microsoft.com/office/powerpoint/2010/main" val="955311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security number</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1) </a:t>
            </a:r>
            <a:r>
              <a:rPr lang="en-US" dirty="0"/>
              <a:t>provides a record of your covered earnings for retirement and disability </a:t>
            </a:r>
            <a:r>
              <a:rPr lang="en-US" dirty="0" smtClean="0"/>
              <a:t>benefits</a:t>
            </a:r>
          </a:p>
          <a:p>
            <a:r>
              <a:rPr lang="en-US" dirty="0"/>
              <a:t>2) ) serves as an identification number for the Internal Revenue Service (IRS</a:t>
            </a:r>
            <a:r>
              <a:rPr lang="en-US" dirty="0" smtClean="0"/>
              <a:t>)</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IRS – Internal Revenue Service </a:t>
            </a:r>
            <a:endParaRPr lang="en-US" dirty="0"/>
          </a:p>
        </p:txBody>
      </p:sp>
    </p:spTree>
    <p:extLst>
      <p:ext uri="{BB962C8B-B14F-4D97-AF65-F5344CB8AC3E}">
        <p14:creationId xmlns:p14="http://schemas.microsoft.com/office/powerpoint/2010/main" val="434498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Non-Monetary Compensation</a:t>
            </a:r>
            <a:endParaRPr lang="en-US" dirty="0"/>
          </a:p>
        </p:txBody>
      </p:sp>
      <p:sp>
        <p:nvSpPr>
          <p:cNvPr id="3" name="Content Placeholder 2"/>
          <p:cNvSpPr>
            <a:spLocks noGrp="1"/>
          </p:cNvSpPr>
          <p:nvPr>
            <p:ph idx="1"/>
          </p:nvPr>
        </p:nvSpPr>
        <p:spPr/>
        <p:txBody>
          <a:bodyPr/>
          <a:lstStyle/>
          <a:p>
            <a:r>
              <a:rPr lang="en-US" b="1" dirty="0" smtClean="0"/>
              <a:t>Vacation Days</a:t>
            </a:r>
          </a:p>
          <a:p>
            <a:r>
              <a:rPr lang="en-US" b="1" dirty="0" smtClean="0"/>
              <a:t>Holidays</a:t>
            </a:r>
          </a:p>
          <a:p>
            <a:r>
              <a:rPr lang="en-US" b="1" dirty="0" smtClean="0"/>
              <a:t>Sick Leave</a:t>
            </a:r>
          </a:p>
          <a:p>
            <a:r>
              <a:rPr lang="en-US" b="1" dirty="0" smtClean="0"/>
              <a:t>Insurance</a:t>
            </a:r>
          </a:p>
          <a:p>
            <a:r>
              <a:rPr lang="en-US" b="1" dirty="0" smtClean="0"/>
              <a:t>Retirement Plan</a:t>
            </a:r>
          </a:p>
          <a:p>
            <a:r>
              <a:rPr lang="en-US" b="1" dirty="0" smtClean="0"/>
              <a:t>Tuition</a:t>
            </a:r>
          </a:p>
          <a:p>
            <a:r>
              <a:rPr lang="en-US" b="1" dirty="0" smtClean="0"/>
              <a:t>Education Credits</a:t>
            </a:r>
          </a:p>
          <a:p>
            <a:r>
              <a:rPr lang="en-US" b="1" dirty="0" smtClean="0"/>
              <a:t>Job Training</a:t>
            </a:r>
          </a:p>
          <a:p>
            <a:r>
              <a:rPr lang="en-US" b="1" dirty="0" smtClean="0"/>
              <a:t>On-Site Day Care</a:t>
            </a:r>
            <a:endParaRPr lang="en-US" b="1" dirty="0"/>
          </a:p>
        </p:txBody>
      </p:sp>
    </p:spTree>
    <p:extLst>
      <p:ext uri="{BB962C8B-B14F-4D97-AF65-F5344CB8AC3E}">
        <p14:creationId xmlns:p14="http://schemas.microsoft.com/office/powerpoint/2010/main" val="1361328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dirty="0" smtClean="0"/>
              <a:t>Common ways to get paid</a:t>
            </a:r>
            <a:endParaRPr lang="en-US" dirty="0"/>
          </a:p>
        </p:txBody>
      </p:sp>
      <p:sp>
        <p:nvSpPr>
          <p:cNvPr id="5" name="Title 4"/>
          <p:cNvSpPr>
            <a:spLocks noGrp="1"/>
          </p:cNvSpPr>
          <p:nvPr>
            <p:ph type="ctrTitle"/>
          </p:nvPr>
        </p:nvSpPr>
        <p:spPr/>
        <p:txBody>
          <a:bodyPr/>
          <a:lstStyle/>
          <a:p>
            <a:r>
              <a:rPr lang="en-US" dirty="0" smtClean="0"/>
              <a:t>Money in</a:t>
            </a:r>
            <a:endParaRPr lang="en-US" dirty="0"/>
          </a:p>
        </p:txBody>
      </p:sp>
    </p:spTree>
    <p:extLst>
      <p:ext uri="{BB962C8B-B14F-4D97-AF65-F5344CB8AC3E}">
        <p14:creationId xmlns:p14="http://schemas.microsoft.com/office/powerpoint/2010/main" val="596503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Paying Employees</a:t>
            </a:r>
          </a:p>
        </p:txBody>
      </p:sp>
      <p:sp>
        <p:nvSpPr>
          <p:cNvPr id="4099" name="Rectangle 3"/>
          <p:cNvSpPr>
            <a:spLocks noGrp="1" noChangeArrowheads="1"/>
          </p:cNvSpPr>
          <p:nvPr>
            <p:ph type="body" sz="half" idx="1"/>
          </p:nvPr>
        </p:nvSpPr>
        <p:spPr>
          <a:xfrm>
            <a:off x="457200" y="1600200"/>
            <a:ext cx="8153400" cy="4525963"/>
          </a:xfrm>
        </p:spPr>
        <p:txBody>
          <a:bodyPr/>
          <a:lstStyle/>
          <a:p>
            <a:pPr marL="609600" indent="-609600" algn="ctr" eaLnBrk="1" hangingPunct="1">
              <a:buFontTx/>
              <a:buNone/>
            </a:pPr>
            <a:r>
              <a:rPr lang="en-US" smtClean="0"/>
              <a:t>Three methods employers may use to </a:t>
            </a:r>
          </a:p>
          <a:p>
            <a:pPr marL="609600" indent="-609600" algn="ctr" eaLnBrk="1" hangingPunct="1">
              <a:buFontTx/>
              <a:buNone/>
            </a:pPr>
            <a:r>
              <a:rPr lang="en-US" smtClean="0"/>
              <a:t>pay employees:</a:t>
            </a:r>
          </a:p>
          <a:p>
            <a:pPr marL="990600" lvl="1" indent="-533400" eaLnBrk="1" hangingPunct="1">
              <a:buFontTx/>
              <a:buAutoNum type="arabicPeriod"/>
            </a:pPr>
            <a:r>
              <a:rPr lang="en-US" b="1" smtClean="0"/>
              <a:t>Paycheck – </a:t>
            </a:r>
            <a:r>
              <a:rPr lang="en-US" smtClean="0"/>
              <a:t>payment given with a paper check with a paycheck stub attached</a:t>
            </a:r>
          </a:p>
          <a:p>
            <a:pPr marL="1371600" lvl="2" indent="-457200" eaLnBrk="1" hangingPunct="1"/>
            <a:r>
              <a:rPr lang="en-US" smtClean="0"/>
              <a:t>Most common method</a:t>
            </a:r>
          </a:p>
          <a:p>
            <a:pPr marL="1371600" lvl="2" indent="-457200" eaLnBrk="1" hangingPunct="1"/>
            <a:r>
              <a:rPr lang="en-US" smtClean="0"/>
              <a:t>Employee responsible for handling the paycheck</a:t>
            </a:r>
          </a:p>
          <a:p>
            <a:pPr marL="1371600" lvl="2" indent="-457200" eaLnBrk="1" hangingPunct="1"/>
            <a:r>
              <a:rPr lang="en-US" smtClean="0"/>
              <a:t>Immediately see paycheck stub and deductions</a:t>
            </a:r>
          </a:p>
        </p:txBody>
      </p:sp>
      <p:pic>
        <p:nvPicPr>
          <p:cNvPr id="4100" name="Picture 4" descr="j0138585[1]"/>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6858000" y="4267200"/>
            <a:ext cx="1717675" cy="1819275"/>
          </a:xfrm>
          <a:noFill/>
        </p:spPr>
      </p:pic>
    </p:spTree>
    <p:extLst>
      <p:ext uri="{BB962C8B-B14F-4D97-AF65-F5344CB8AC3E}">
        <p14:creationId xmlns:p14="http://schemas.microsoft.com/office/powerpoint/2010/main" val="705821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Paying Employees continued</a:t>
            </a:r>
            <a:endParaRPr lang="en-US" sz="2100" smtClean="0"/>
          </a:p>
        </p:txBody>
      </p:sp>
      <p:sp>
        <p:nvSpPr>
          <p:cNvPr id="5123" name="Rectangle 3"/>
          <p:cNvSpPr>
            <a:spLocks noGrp="1" noChangeArrowheads="1"/>
          </p:cNvSpPr>
          <p:nvPr>
            <p:ph type="body" idx="1"/>
          </p:nvPr>
        </p:nvSpPr>
        <p:spPr>
          <a:xfrm>
            <a:off x="457200" y="1600200"/>
            <a:ext cx="8382000" cy="4648200"/>
          </a:xfrm>
        </p:spPr>
        <p:txBody>
          <a:bodyPr/>
          <a:lstStyle/>
          <a:p>
            <a:pPr marL="990600" lvl="1" indent="-533400" eaLnBrk="1" hangingPunct="1">
              <a:buFontTx/>
              <a:buAutoNum type="arabicPeriod" startAt="2"/>
            </a:pPr>
            <a:r>
              <a:rPr lang="en-US" sz="3200" b="1" smtClean="0"/>
              <a:t>Direct Deposit - </a:t>
            </a:r>
            <a:r>
              <a:rPr lang="en-US" smtClean="0"/>
              <a:t>employers directly deposit employee’s paycheck into the authorized employee’s depository institution account</a:t>
            </a:r>
          </a:p>
          <a:p>
            <a:pPr marL="1371600" lvl="2" indent="-457200" eaLnBrk="1" hangingPunct="1"/>
            <a:r>
              <a:rPr lang="en-US" smtClean="0"/>
              <a:t>Employee receives the paycheck stub detailing the paycheck deductions</a:t>
            </a:r>
          </a:p>
          <a:p>
            <a:pPr marL="1371600" lvl="2" indent="-457200" eaLnBrk="1" hangingPunct="1"/>
            <a:r>
              <a:rPr lang="en-US" smtClean="0"/>
              <a:t>Most secure because there is no direct handling of the check </a:t>
            </a:r>
          </a:p>
          <a:p>
            <a:pPr marL="1371600" lvl="2" indent="-457200" eaLnBrk="1" hangingPunct="1"/>
            <a:r>
              <a:rPr lang="en-US" smtClean="0"/>
              <a:t>Employee knows exactly when paycheck will be deposited and available</a:t>
            </a:r>
          </a:p>
        </p:txBody>
      </p:sp>
    </p:spTree>
    <p:extLst>
      <p:ext uri="{BB962C8B-B14F-4D97-AF65-F5344CB8AC3E}">
        <p14:creationId xmlns:p14="http://schemas.microsoft.com/office/powerpoint/2010/main" val="2203148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Paying Employees continued</a:t>
            </a:r>
          </a:p>
        </p:txBody>
      </p:sp>
      <p:sp>
        <p:nvSpPr>
          <p:cNvPr id="6147" name="Rectangle 3"/>
          <p:cNvSpPr>
            <a:spLocks noGrp="1" noChangeArrowheads="1"/>
          </p:cNvSpPr>
          <p:nvPr>
            <p:ph type="body" idx="1"/>
          </p:nvPr>
        </p:nvSpPr>
        <p:spPr>
          <a:xfrm>
            <a:off x="457200" y="1600200"/>
            <a:ext cx="8229600" cy="4648200"/>
          </a:xfrm>
        </p:spPr>
        <p:txBody>
          <a:bodyPr>
            <a:normAutofit lnSpcReduction="10000"/>
          </a:bodyPr>
          <a:lstStyle/>
          <a:p>
            <a:pPr marL="990600" lvl="1" indent="-533400" eaLnBrk="1" hangingPunct="1">
              <a:lnSpc>
                <a:spcPct val="90000"/>
              </a:lnSpc>
              <a:buFontTx/>
              <a:buAutoNum type="arabicPeriod" startAt="3"/>
            </a:pPr>
            <a:r>
              <a:rPr lang="en-US" sz="3200" b="1" smtClean="0"/>
              <a:t>Payroll Card - </a:t>
            </a:r>
            <a:r>
              <a:rPr lang="en-US" sz="3200" smtClean="0"/>
              <a:t>payment electronically loaded onto a plastic card</a:t>
            </a:r>
          </a:p>
          <a:p>
            <a:pPr marL="1371600" lvl="2" indent="-457200" eaLnBrk="1" hangingPunct="1">
              <a:lnSpc>
                <a:spcPct val="90000"/>
              </a:lnSpc>
            </a:pPr>
            <a:r>
              <a:rPr lang="en-US" sz="2500" smtClean="0"/>
              <a:t>Funds are directly deposited by an employer into an account at a depository institution that is linked to the payroll card</a:t>
            </a:r>
          </a:p>
          <a:p>
            <a:pPr marL="1752600" lvl="3" indent="-381000" eaLnBrk="1" hangingPunct="1">
              <a:lnSpc>
                <a:spcPct val="90000"/>
              </a:lnSpc>
            </a:pPr>
            <a:r>
              <a:rPr lang="en-US" sz="2100" smtClean="0"/>
              <a:t>Parties involved:</a:t>
            </a:r>
          </a:p>
          <a:p>
            <a:pPr marL="2209800" lvl="4" indent="-381000" eaLnBrk="1" hangingPunct="1">
              <a:lnSpc>
                <a:spcPct val="90000"/>
              </a:lnSpc>
            </a:pPr>
            <a:r>
              <a:rPr lang="en-US" sz="2100" smtClean="0"/>
              <a:t>Employer</a:t>
            </a:r>
          </a:p>
          <a:p>
            <a:pPr marL="2209800" lvl="4" indent="-381000" eaLnBrk="1" hangingPunct="1">
              <a:lnSpc>
                <a:spcPct val="90000"/>
              </a:lnSpc>
            </a:pPr>
            <a:r>
              <a:rPr lang="en-US" sz="2100" smtClean="0"/>
              <a:t>Employee</a:t>
            </a:r>
          </a:p>
          <a:p>
            <a:pPr marL="2209800" lvl="4" indent="-381000" eaLnBrk="1" hangingPunct="1">
              <a:lnSpc>
                <a:spcPct val="90000"/>
              </a:lnSpc>
            </a:pPr>
            <a:r>
              <a:rPr lang="en-US" sz="2100" smtClean="0"/>
              <a:t>Depository institution</a:t>
            </a:r>
          </a:p>
          <a:p>
            <a:pPr marL="1371600" lvl="2" indent="-457200" eaLnBrk="1" hangingPunct="1">
              <a:lnSpc>
                <a:spcPct val="90000"/>
              </a:lnSpc>
            </a:pPr>
            <a:r>
              <a:rPr lang="en-US" sz="2500" smtClean="0"/>
              <a:t>Use the payroll card for ATM withdrawals or to make purchases</a:t>
            </a:r>
            <a:endParaRPr lang="en-US" sz="1900" smtClean="0"/>
          </a:p>
        </p:txBody>
      </p:sp>
    </p:spTree>
    <p:extLst>
      <p:ext uri="{BB962C8B-B14F-4D97-AF65-F5344CB8AC3E}">
        <p14:creationId xmlns:p14="http://schemas.microsoft.com/office/powerpoint/2010/main" val="2027112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Payroll Card</a:t>
            </a:r>
          </a:p>
        </p:txBody>
      </p:sp>
      <p:sp>
        <p:nvSpPr>
          <p:cNvPr id="7171" name="Rectangle 3"/>
          <p:cNvSpPr>
            <a:spLocks noGrp="1" noChangeArrowheads="1"/>
          </p:cNvSpPr>
          <p:nvPr>
            <p:ph type="body" idx="1"/>
          </p:nvPr>
        </p:nvSpPr>
        <p:spPr>
          <a:xfrm>
            <a:off x="457200" y="1600200"/>
            <a:ext cx="8229600" cy="4572000"/>
          </a:xfrm>
        </p:spPr>
        <p:txBody>
          <a:bodyPr>
            <a:normAutofit fontScale="92500" lnSpcReduction="10000"/>
          </a:bodyPr>
          <a:lstStyle/>
          <a:p>
            <a:pPr eaLnBrk="1" hangingPunct="1"/>
            <a:r>
              <a:rPr lang="en-US" sz="2800" dirty="0" smtClean="0"/>
              <a:t>There are numerous fees associated with payroll cards</a:t>
            </a:r>
          </a:p>
          <a:p>
            <a:pPr lvl="1" eaLnBrk="1" hangingPunct="1"/>
            <a:r>
              <a:rPr lang="en-US" sz="2400" dirty="0" smtClean="0"/>
              <a:t>Number of fees depends upon the depository institution</a:t>
            </a:r>
          </a:p>
          <a:p>
            <a:pPr lvl="1" eaLnBrk="1" hangingPunct="1"/>
            <a:r>
              <a:rPr lang="en-US" sz="2400" dirty="0" smtClean="0"/>
              <a:t>Examples:</a:t>
            </a:r>
          </a:p>
          <a:p>
            <a:pPr lvl="2" eaLnBrk="1" hangingPunct="1"/>
            <a:r>
              <a:rPr lang="en-US" sz="2000" dirty="0" smtClean="0"/>
              <a:t>Monthly or annual fee</a:t>
            </a:r>
          </a:p>
          <a:p>
            <a:pPr lvl="2" eaLnBrk="1" hangingPunct="1"/>
            <a:r>
              <a:rPr lang="en-US" sz="2000" dirty="0" smtClean="0"/>
              <a:t>ATM fee</a:t>
            </a:r>
          </a:p>
          <a:p>
            <a:pPr lvl="2" eaLnBrk="1" hangingPunct="1"/>
            <a:r>
              <a:rPr lang="en-US" sz="2000" dirty="0" smtClean="0"/>
              <a:t>Inactivity fee</a:t>
            </a:r>
          </a:p>
          <a:p>
            <a:pPr lvl="2" eaLnBrk="1" hangingPunct="1"/>
            <a:r>
              <a:rPr lang="en-US" sz="2000" dirty="0" smtClean="0"/>
              <a:t>Fee after a specific number of transactions have been used</a:t>
            </a:r>
          </a:p>
          <a:p>
            <a:pPr lvl="2" eaLnBrk="1" hangingPunct="1"/>
            <a:r>
              <a:rPr lang="en-US" sz="2000" dirty="0" smtClean="0"/>
              <a:t>Replacement fee if the card is lost, stolen , or destroyed</a:t>
            </a:r>
          </a:p>
          <a:p>
            <a:pPr lvl="2" eaLnBrk="1" hangingPunct="1"/>
            <a:r>
              <a:rPr lang="en-US" sz="2000" dirty="0" smtClean="0"/>
              <a:t>Load fee (when funds are placed on the card account)</a:t>
            </a:r>
          </a:p>
          <a:p>
            <a:pPr lvl="2" eaLnBrk="1" hangingPunct="1"/>
            <a:r>
              <a:rPr lang="en-US" sz="2000" dirty="0" smtClean="0"/>
              <a:t>Point of sale (POS) fee for using the card at a POS terminal, or an electronic payment processor</a:t>
            </a:r>
          </a:p>
        </p:txBody>
      </p:sp>
      <p:pic>
        <p:nvPicPr>
          <p:cNvPr id="7172" name="Picture 4" descr="MCBS00882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381000"/>
            <a:ext cx="1138238"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extLst>
      <p:ext uri="{BB962C8B-B14F-4D97-AF65-F5344CB8AC3E}">
        <p14:creationId xmlns:p14="http://schemas.microsoft.com/office/powerpoint/2010/main" val="339097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of paycheck stub</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649607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150</TotalTime>
  <Words>841</Words>
  <Application>Microsoft Office PowerPoint</Application>
  <PresentationFormat>On-screen Show (4:3)</PresentationFormat>
  <Paragraphs>99</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Apothecary</vt:lpstr>
      <vt:lpstr>4.01 Forms of Compensation / Pay</vt:lpstr>
      <vt:lpstr>Monetary Compensation</vt:lpstr>
      <vt:lpstr>Non-Monetary Compensation</vt:lpstr>
      <vt:lpstr>Money in</vt:lpstr>
      <vt:lpstr>Paying Employees</vt:lpstr>
      <vt:lpstr>Paying Employees continued</vt:lpstr>
      <vt:lpstr>Paying Employees continued</vt:lpstr>
      <vt:lpstr>Payroll Card</vt:lpstr>
      <vt:lpstr>Contents of paycheck stub</vt:lpstr>
      <vt:lpstr>paycheck stub</vt:lpstr>
      <vt:lpstr>pay period</vt:lpstr>
      <vt:lpstr>gross pay</vt:lpstr>
      <vt:lpstr>net pay</vt:lpstr>
      <vt:lpstr>Deduction</vt:lpstr>
      <vt:lpstr>federal withholding tax</vt:lpstr>
      <vt:lpstr>state withholding tax</vt:lpstr>
      <vt:lpstr>FICA</vt:lpstr>
      <vt:lpstr>retirement plan</vt:lpstr>
      <vt:lpstr>Medical</vt:lpstr>
      <vt:lpstr>year-to-date deductions</vt:lpstr>
      <vt:lpstr>Money out</vt:lpstr>
      <vt:lpstr>Employee Sponsored Medical benefits</vt:lpstr>
      <vt:lpstr>Retirement benefits</vt:lpstr>
      <vt:lpstr>taxes</vt:lpstr>
      <vt:lpstr>Tax forms</vt:lpstr>
      <vt:lpstr>Social security number</vt:lpstr>
    </vt:vector>
  </TitlesOfParts>
  <Company>LCPS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LCPS</dc:creator>
  <cp:lastModifiedBy>student</cp:lastModifiedBy>
  <cp:revision>14</cp:revision>
  <dcterms:created xsi:type="dcterms:W3CDTF">2012-10-25T12:18:49Z</dcterms:created>
  <dcterms:modified xsi:type="dcterms:W3CDTF">2013-03-17T21:35:02Z</dcterms:modified>
</cp:coreProperties>
</file>