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2A6CC19-C310-4B1E-8731-26B1B03431D4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ED94-E78E-438A-A645-DE0A35121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CC19-C310-4B1E-8731-26B1B03431D4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ED94-E78E-438A-A645-DE0A35121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CC19-C310-4B1E-8731-26B1B03431D4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ED94-E78E-438A-A645-DE0A35121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CC19-C310-4B1E-8731-26B1B03431D4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ED94-E78E-438A-A645-DE0A35121CA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CC19-C310-4B1E-8731-26B1B03431D4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ED94-E78E-438A-A645-DE0A35121CA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CC19-C310-4B1E-8731-26B1B03431D4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ED94-E78E-438A-A645-DE0A35121CA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CC19-C310-4B1E-8731-26B1B03431D4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ED94-E78E-438A-A645-DE0A35121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CC19-C310-4B1E-8731-26B1B03431D4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ED94-E78E-438A-A645-DE0A35121CA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CC19-C310-4B1E-8731-26B1B03431D4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ED94-E78E-438A-A645-DE0A35121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CC19-C310-4B1E-8731-26B1B03431D4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ED94-E78E-438A-A645-DE0A35121CA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CC19-C310-4B1E-8731-26B1B03431D4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ED94-E78E-438A-A645-DE0A35121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2A6CC19-C310-4B1E-8731-26B1B03431D4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728ED94-E78E-438A-A645-DE0A35121C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Key Terms: 5.01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Consumer </a:t>
            </a:r>
            <a:r>
              <a:rPr lang="en-US" dirty="0"/>
              <a:t>Rights and Responsibilities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4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Agency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organization that operates as part of the state or federal government</a:t>
            </a:r>
          </a:p>
        </p:txBody>
      </p:sp>
      <p:pic>
        <p:nvPicPr>
          <p:cNvPr id="7170" name="Picture 2" descr="C:\Users\student\AppData\Local\Microsoft\Windows\Temporary Internet Files\Content.IE5\POPHHWJH\MP9004011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1574292" cy="236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SDxUUEhQVFRUUFRYUGBcUFxcXGBYXFxwVFxwVFRcXHCYeGBwkGhgYIDAgJCcpLCwtGh4xNTAqNSYrLCkBCQoKDgwOFA8PGikcHBwpKSkpKSkpKSkpKSkpKSkpKSkpKSksKSkpKSksKSkpKSkpKSksKSksKSkpKSkpKSwsLP/AABEIAMsA+QMBIgACEQEDEQH/xAAcAAACAgMBAQAAAAAAAAAAAAAABwEGBAUIAwL/xABQEAACAQMBBQMFCQwIBgIDAQABAgMABBEFBgcSITETQVEiYXGT0hQWIzJUVYGRoQgVFzVCUlNzo7LR0yUzQ2J0gqKzJEVjcrHBNPBEg5IY/8QAFgEBAQEAAAAAAAAAAAAAAAAAAAEC/8QAHhEBAQEBAAIDAQEAAAAAAAAAABEBIRIxQVFh8HH/2gAMAwEAAhEDEQA/AHjRRVJ212S1C6nD2eoNaoECmMcWCwLEtlT4ED6KC65ozSn/AAa6188v+0/jX0u7XWfnqT9p7VOENbNGaVP4NdZ+epP2ntVA3Z6x89SftPapcWGvmjNKk7s9Y+epP2ntVA3Zax89S/tfbpcQ180UqG3Y6v8APUv7X26+vwZat89S/tPbpcWGrmjNKw7stV+eZc8sf1mPq4+dfH4L9W5/01Nz/W+3S4Q1s0ZpVruw1XH45l/anx585K+Dus1X57m/a/zKXP7Ehr5ozSnfdXqp/wCdTftf5lSN1OqfPU/1y9fWUuf2ENfNGaVX4KtT+ep/2vT1lA3Van89T936Xu//AG04sNXNRmlc263U8j+mZuXX+t5/taht1mp/PU49Z/MpcIafFRmlXJuq1I/86nAxjl2v82vlt02pfPU/7X+bS4T9NbNRmlWu6jUvnqc+s/m19SbqNQJ56xPjzdr/ADeXKnCGnmjNK0bqNQ5/0xP1/wCpy5g/pPDlXwd0eoY/HNx+0/m04Q1M1OaVJ3R6geutXH0dp/Nr5G5/UPnq4/a/zaXCGvmpzSoTdBfj/nNweWP7X7PhvRVh2W2EubW4SWW/lnVRICjceG4wMZ4nPxTnn6B6XCLuKKgVNEFFFFBGKMVNRmgmivG4u1QAuyqCQBxEDJPQDPU18X2pRwpxzSJGv50jBR9bGgyajFVKLetpzzpBHcCSSRlRRGkjgsxwBxKuOtWie6VEZ3YKqgszMcAAdSSegpB7UYrB0/W4JxmGaKQHn8G6t/4NZuaCcUUUUBRUUZoJoqM0ZoJoxUZozQTRUZozQTRUZozQTRRRQFFFeVxcqilnZVUdSxAA9JPKg9aK0ke2tizcIvLYsO7to+7l+dW3hnVlDKQwPQqQQfQRyNIPSisW41KNHRHdFeUkRqzAM5HMhATlsDnyrJFBNFFFAVBNTXxJ0OOtBUtst6VnpvkysZJsZEUWC3mLk8kHp5+ANavervGawsYmgx29z8TiHEEUAMz46EjiUDPj5q5x16OYXcwuOLthI4k4upfJyT9NMTXtKuNantLezUNHZ2VvG8hOI0kdFZ+J/H4o4Rk5U1eDV7BXr3mqi7v5meK0BuZZJSSq8HxAB0GZOHCgc8chWv3hbZyatellDdkuUgi5khc/GKjPlt1OPMO6m9s3uFtoo8XMss/Fws8asY4Sw8VXymxk4JP1Zq9WWi2djEzRxQ26ICzMFVcADmzOefTvJqeW/BwudzW6x7Ui9vF4ZipEUTDnEDyLv4ORkAdwJzzPLV7+Nq5JLiPTYDyPA0gBxxu58iMk9AOTc+8jwq53O/LS0Yr2ztg4ykTlT5wSBkVQt5QtNYVrrTXZ7i2iDzR9m6loQQOMZAyyZ7j09Aqzc6MLWNy3uUxhdStkuGUHs5m7Elu/gYEkjIIBIHSsn757Q6SPhFeaFe98ToAP76+Wo9JFU/WdYuNY9yosTy3UMTxuUHEZUU8SuQOeQCwP0HvplbQ77FTTLc2cqG6+DSaOWNiV+DPGeeAcOMZGetMvwN7sNvtt72VIJozBO5CqM8Ubt+arYypPcCPpplA1yrtrM3aWOooixNcxCZgi8A7eCRlZ1XuDYRvprqWzuBJGjjo6q4wc8mAPXv60HriqZtDurtruV5WluUkfn8HMQoPTIU5H0dKulFQcgbW2dzYXsts80hMTYDcbjiUgMrYz3qRVp3Q7HPqc0jTTzLDBwE8LnLu2SFycgDCnPI9RWPv5/Hcn6qH92rz9zZ/8a7/XR/uGrdDI2c2PhsuPsmlbtOHPauX+LxYxnp8Y/ZVV13ctbyo/Yz3MUjZKkzM6A9wZTzK58+aY9Qai1xbd3U8cjI8kgZGZGHG3JlJBHXxBph7FbqbzULRLkXvZxycYAJlZvIYpzAIHVT31StvFxqt7/ip/9x66J3IfiG29M3+9JTaikXm5HUIlJtdQLHGSvFLFkjuBDEePXFUhNvNX02cwyTzK0Z8qOf4Qd35+Tg+IPorqnFKb7oPZpJLFbsL8JA6oSO+NyRg+hypHpPjTN3BuN2u9mPUh2UiiK6ALcA+JIB1aMnny71PTzjowq4o0nVHt545ojwvE6up868+fmPQjwrs+zuhJEki9HRXHoYBh9hpoqO87eMml244VD3EuREh6DHWR8fkjw7z9JCm2Y2R1DaCQ3F3cMLcNw8Td5HMrDGMKMd55D0nIrQ739XafWrnJ5RMIVHcFjGP3uI/TXR2wkUa6XZiL4nueIjHflQSfTxE1f8FI/wD87WPBjtrjix8bMeM+PDwfZmqftBu+1LRQZ7C5keBfKYxnhKDxkiyVZf72D58V0NXw8eRg9DWcufK1zVsTthdahtBYvdScZRmVeSqAOB84CjGSep7+VdLikL70FsNr7VYwBDMzTRgdFBSUMg9Dg48xFPoVfaJooooCq5t9tDJY2D3MaB+yeMsp5ZjLqrDPdyPWrHVP3twltDvAoyezDcvBXRifoAJ+igpO3ezFtrWn/fOx5TJGWYcgXEYy0UgHSRQOR7xgcwQRS7be01npsFnp6rGwTimmZQWMrkluBTy5chxHPQYAxVc2Q20lsO3VCSlxBJEyg4wzIypIPOrH6iR4Vk7utgZNTuggDLAhBmkA5KvUKD+e2MDw5nuq+uh87nBKdJSWd3kkuJJJi0jFjgtwLzJ6YXOOXWkvc7UzXs88WqX88EQZgY44y6cYb+rKKQABjPPPSumdOsEhiSKJQscaqiKM8lUYA51Xd4emx/ee9xGgzBK/JV5sAW4unXPPNS6E/uuns01Y2uFu7edSsUk0CqRJjjwyuCefCV6948a+9glGnbVSW3RHea3GfzW+Ei+vhQfTV4+59QHSGyOfumXnj+7FVP30xmy122vEHURS8u9oWwR9KhfrorVbxofvPr4msiEJVbgL+Spcurx4H5B4Ty8G8wqvbNbGy38F7c8RHuaIzEkZ7Rzlyme7yQx+rxq1bQzjUtrY0XDxrNBGOmDHEA793T49Y2ym0LpNrCRnFs9tey9mvxA3FwIy/m8nA9H0VfxGs2r2ohu9HsY1Xs5LNjAy8iGUouJFPXmUOR3E10Tu+ue00mzbOc20QJHiqhT/AOMVytFpedOknz8W6ihx48cczZ/0D666d3VD+hLP9SP/AC1BbKKKKg5h38/juT9VD+7V5+5sP/C3f66P9w1RN+/47l/Vw/uCr59zYP8Ahbv9cn7hoHJQaKDQcdbdj+lb3/FT/wC49dE7kPxDbemf/elrnbbv8a3v+KuP9x6cm6zePYWmjwxT3CpIhl4kKuSOKV2GOFTnkwNWU04M0t9/eqJHo7Rk+XPJGij/ALGEjHHgAv2isXaD7oKyhGLZXuWx4GJAfOXHF9S0ntY1HUNcuuMRSTEeSqRISkS5zwjuHnJOTST2Kta2zSOqICzOwVQOpZjgAekkV2jpVl2VvFF17ONI8/8AYoXP2Us9125r3E63V2Q1wBlI15pESMcRP5b4OOXId2eoa9ZHLe+rQWttXmcg8FxiZDjkeLkw9IYH7PGs7dfvebTwLe4DSWxPk45vCSckrn4ynqV8eY7wXrttsVDqVsYZhhh5Ucg+NG3iPEHvHf8AURzJtlsDc6bKVnQlCfIlUEo48x7j/dPMVc2e1ldV6JtBBdwiW3lWRD3qeY8zDqp8xANbHNcYaLtDcWcvaW0rxN3lTyYDuYdGHmOadGxG/wDR8RaiBG3QTxglD/3oMlfSMjzCrPpkwdoNkTcajY3asq+5Gl4gRzdXXACkd4Pj4mrMK87a6SRFdGVlYAqykEEHvBHUV61FFFFFAVjX80aoe1KhGIQ8ZAU8XkhTnkc5xjvzWTVH30W3Hodz18ns35f3ZE6+bBNAnt626ttPc3FuC1q7ekwsfyW/unoD9B54ztdb3ippdimnaYR2qqO3uFwR2jDL9mfymzy4uigADmOWr0bey/3purG7+FzbtHA7DJBPk8D+OAeJW7uHHhil7MbPSX13FbxAkyMATjkqflOfAAZNX0e3Wmy5K6fbdoxLdhDxNI2WLFFJLE9TnNa7eLeJ96L3yl/+PIMZHeMf+6VX3QW0GZoLGI+TCgkcL+c3kop9CDP+aqNoOxJutOu7tZ1U2nNoipLMuMg8QPLPlDp+SacDk+5/uFXSGBZQfdMvUgH4sdeH3QemLNp0c6EMbeUBsEHCSjhOcdPKCUoINiidHk1EzKoSbsRFwnidsoOTZwOTE/5TWZurv411Bbe4UNb3i+55Ffkp4iGRvokVcHzmnBn7obfga8v26WVpIy/rZFYL9gb6xWr2Tfs9N1SXmCYYLYdOZmlBI/8A5jb7aa28fQ7fSdAuIbUFRdToPKbiPPhJUE88BIz49T40tLyDsNmYcgcV5fNL5zHAhjH+ok/TUGFFbgbOu+fKbUo1x5kgkPL1h+yugdzrMdCtOPOeFwM8vJEkgX6OHFIvX7fstnNOHfPcXU/Xl5OIx9gFP7dfGV0WyBGPgFP15I+w0FpqDU0UHL+/b8eS/q4f3BV8+5sP/C3X65P3DVD37n+nJf1cP7gq+/c2/wDxLr9cn7lA46KKKDjnbo/0ref4qf8A3Gp1bp9gbC50eCae1jkkcy8TMCSeGWRR3+AApKbb/jS8/wAVcf7j10ZuQ/ENt6Z/96WmqRm9XYr73agyoPgZsyw+ZSecf+U8vQRTC+572wUxvYPyZS00R5DiU44085B8r0E+FXfe1sd98NOcIMzQ5li8SQPKT/MvL08NcxaJrElpcxzxHDxOHHh51PmIyD5jTPpNdoiprXaBrMd3bR3ERykqBx5s9VPnByD5wa2BoJrHvbCOaNo5UWRGGCrgMpHnBqs7NbTvNquo2sjDFu0JiAAHkMnlZI5nysdemRVuoEttt9z+rlpNPfgY5PYSHyPRG/VfQ2fSKSeq6RNaymKeNo5F6q4wceI8R5xyrtWq7tnsTb6lbmOZQGA+DlAHHGfFT4eK9D9RE9K533cbzptNmVGZntWb4SLrwg9Xiz8Vu/HQ9/jXUlndLLGkiMGR1Dqw6MrDII9INcY61pMlrcywSjDxOUbHTl3jzEYI9NdL7kb5pNEg4iT2bSRgnn5KscD0AHH0VpF9oooqArWbS6OLqyntycdtE6Z8CRyP14rZ1BFBxVqemSW8zxTKUeNirKeWCDj6vA99P/cnYWdvpJvRgSYl90SN1QRkngXwXhCt588+7F02r2DtNRXFzECwGFkXyZF9Dd48xyPNS71bdte2GlXltZMblLl4jwgBZEQBu05Zw3FiNfJ54zyqX7VXt2MDartDNeSrlE7SYhuYHHmOOP6FP+ivTYMDTNpZ7GT+pmLwYbmrBvhISwPUkYX/ADmtXsBvFOipLDLZszyOGZmYxuMAAIQynkPKP+Y1i61qN1rOppdWVnIkiiMAoSw4oiSrtIVVVIHCOvdWv1Fk353Eay2+nWiKgLdu6RKFBllwiZA78An/ADCvLfRsULKGxnh5dlGlq7Dl5cY4kf0nD8/MK02uLqFrrA1G+smJ7XtQuSY/JGEUSJxABcLjP5tbDbffMNSs2tVsypkKkMZOMqysGBRQgyeRH01M/F6y94Osz61Dp0VpG8jNH2s3ApKpK57LDkDCgFZDz7mBrWb6olglsrCLmlpbAcu95DzJ87cKt/mpgbhtOu4LSaO5hkjjLrJF2g4SeIEPhTzA5KeY7zWLd7rLm719r254Ft1mVlUnLSJEFCDhGQASozk9CaUip749MMS6XYxBmeK24Qi5JZ2KJyHexZGp87Oaf2FlbwnrFDHGeeeaqoPP0g19HQoDc+6TEpn4BGJCMsFGThSfi8yelZ4FEFFQTVQ17a29ikZLfTJp+EkB+0jRGGORHU8z6OlAjt+rg65NjHJIQfTwL1+ur99zaf8AhLr9en7lUDXt32sXlzLcS2b8crlzgpgeCjL9AMAeit/u60zWdJlcrp7yxygcaFkU5XPCytk4IyR055pcWOg6K1GhavNOpM1s9uQFOHZWyTxZAI8MD66q2ubY6pwMtrpUoYghXkkjIU8/K4AeePTRHO22jg6neEdDdT9Of9o9dHbkT/QNt6Zv96WkVJum1Ykk2chJOSeKPmT3/Gph7u21nS4GgbTnmiLcajtERlZscWDkgg4zjuNLizTsNcxb69jfcWoGWNcQ3OZFwMBX/LTzc/KHmbzV0boWoSTQh5YHt24iOzkZWOB0bK8sGtPvI2R++OnSQgDtB8JET3SL0Ge4MMqfT5qIVn3P22vBI9hK3kyEyQkno4Hlp/mAyPOp8afdcqQ7p9WRgy2sgZWBBDxggjmCDx8sHvp07MbVavhUvdNYnkDLG6LnoOJkJIz1JwfoFOas0uNf2tOm7WXE+CU4lSRR1aN44s484IDDzr56f+manHcQpLC4kjkHErL0I/8AvIju50jtod2U+q63qDI6wrE8Qy6seMtGuOHH/acnzio0/Y3XtGYmzKzxE5KIeNG85ifDA+defLrS4Q/a+S1JUb79QjBWbTG4wB0EyDPiVZScdOWa02s7Xa5qwMMNtJFE/ksIkZMjlyeaTGB5sjl1zTn2k1S94mpLd6xcyRYZXl4U4BnjCBYwVx14uHPnzXS27zZ42Wl28DcnVOJx4O5LsPoLEfRVJ3ablRZyLc3jK86c0jTnHGe5iSPKcc8dw85wQ2BUVNFFFVBRRRQFQVozU0GNdabFKMSRo/8A3qrfvCvWKBVACgADoAAAPQBXpRUmD5KA1jW+kwxklIo0J5kqiqT6SBWXRSYIxRijNTVBRRUUE1GKmigjFGKM0VAYoxU0UEYoxU0VQUVGaKAxRipooPnhqcVNFBHDRw0ZozU4DFTRRVBRRRQFUrbfafULaZVsrE3KlOJn8rCtkjh5ebB+mrrUYoFMd4mufM5/afxr6TeFrfzOfrcU18UYqXThVHeBrnzP9r/xr5G8HXPmf7X/AI018UYpdXhUNvA13u0f7X/jQu3+u/NA/wBftU18UYq3U4U52/13u0j9/wBqvRdu9cI/FK9/e/d9PfTU4aOGl04VR2713H4pH1vz/wBVeZ2/175oH+v2qbPDRil04VUm3eu92kjz54vsPHXn7/de+aB/r9qmzw0cNLpwqPf1r3zSv+r26gbd6/8ANK/Rx+3TY4aMUunCrbbjXeWNJGO/PFy5n+/4YrzG3Ov/ADSn+r+ZTY4ajhpdOFU23Gvd2kr9be3R799oPmpPrb26a3DRw0urwqffrr+M/eqPOf73m/6lfDbb7QZ5aVH/AKv5lNnFGKXU4VK7abQfNSfWf5lQNtNoPmqP62/mU18UYpdXhWJthr5HPTIx5Oe/r4f1nfXx789oPmuP7f8A3JTWxRw1bpwqPfltDj8Vx5+n+bXyds9ovmuL7f5tNnFGKXUKddstovmuL6z/ADasexmu6pNcFb60SCIIxDLnJcFMD455EFu7uq64oxUuqmiiiiCsXUNSigjMk0iRoCAWdgq5PQZNZVUbe+mdPQEZBu7UEdxBkHI0Fj03am0uH4ILmCVh+SkiMfHoDnura5pc70dk7ZNNluYYo4J7bhmilhRY2VlZeWVAyDk/ZWsut5k8t00MVxZ2ghgiZ2u+ss0iByiLxAKFJ4T1x9VWUNnNTmlQm8q7uoNN9yLAs15JPDJ2gLojQgZZcEHGCXx16Cttp2019FJe2lx2EtxBAtxA4+BjlRsrmQMcLwsBk5Hf6agYGaM0stD26uDq1tavdWl0lwkpf3MpHYOil+EPxEP8XHPn38uVeuzWuanfvdMHghghlubdD2ZZ3dchWwTjCZXvGTmrAyM0ZpMaBtBe2ez9k8LxyyXF4II1dDgI7SjgZs5JLrni5YBx3VtodY1htQk08S2pdIlna47FgFVuQjVOLBPEcZPcCaBo5ozShl3rXDQWMZe2tp7gTGaab+qjWF5IshM/GdozgZxnl5x5vvXuRY3nA9vPPaz26RyxKezmjmbHFwZ5HkRyPU/SUDizQGBpeQa3qUF/b213JbsL2Obs2jiYdhNGvFwkFvhFGR1xnxFTuUhmGnM0kqujTTcACYKkSSB2LZ8ribmBjljvzUDCzWLqWqxW8ZkmkSJByLSMFXn3ZNVDUNZvLrUJ7WxkihW0jQySSR9pxzSAssQGQFUAcz1ql63rNzqUem8RSGRdQa1ljaLtEFxGD8Jhj5S8J+J4k8+VA6o5QVBBBBGQR0IPPP1V4SanEsqRGRBJIrMiEjiZV6lR3gVpNuopPvPdBHCsLaTLcPIhUPEAM+TlQQPDOeeKWEMd6LrRFglRpnsXCySR+TFEyg81DeWyp3nqcZFA9M0ZpY3O8S4s7fUVuhHLPZPAkbIOBZfdC5QsueWOZIHcPpry2c3hTffC1glu7S7W6V1b3OvAYJQOJQTnylboM8z/AObAxdW12C2Aa4mjiDHAMjBcnwGeprWw7f6e7hFvIGZmCgBwSSSAAPpIrc3NokgHaIrgcwGUNg/SKom7vS4VGons4iY9SueElFPCFEbADlyAPQD6KyphZozSiXb3UY9KGoXDW4FwscMEfAVCyMxHuiVienCrNwjljhrN2Y2/lOpx2st3bXiTwuwa3Tg7KVAW4CeeQVB5nnyHTvqGhxUZpOXu8i6haGRryzmd7lIpLS3UOI0YkcpwSSw8emcYzg1stqNtLpNQuLcXUFl2QjNuLiIlbriXLcUzeSgB5cv/AEasDRzRmqbpu0s76tFbOECPpounVMMBKZFQ8Mn5SYJx49a0F9t5eCx1CWPgaW31M2kI4AQU441CsO8niIz151A0c1OaX2l6zfWupQW2oTRSpdxSlGjjEYSaPDGPPeODPM9eVbfd7r017byXMuBHJPL7nULjECHhUse8khudBaqKKKAqs7wNnZb2z7KBkWRZopVMnFw/BtxYPCCas1abavaiHT7Y3E/HwBlXyBxHLchyJFBU9W2S1PUVWG+mtYrbjVpEtRIXlCnIQtJ8UZH/AL54r3u9iLiC+uLix9ylbpU40uUY9m6DAeMoOYIySp76vMMwZQR3gEegjNY+ravFbQvNO4SOMAsxBOMkDoBnqRUmrSv2k0O7t5dGiimSS7E103aSjEbOUDspCjIThyo78YraXW7u5u4r57uWJLi8SKJRCGMcUULK4UlsM3ERz/8Aoq9WN3BcxxTx8MikccbleYDcsrxDK5HLurNzQpdQ7G6gbyzuCbGNbMlRBCsgQpIvZySBsfH4egxgYHPrVk2N2ce0gmSRlYy3M844M4CytkDmOuOtWHNHEKJS7s93twlnZ2zSQlbPUEuFYcYLwK0jkMCOUmXPmwBzqyWmzrJqs94WXhlt4oQozxBkZiSe7GCKsGa0mtbWw21xbQSBy925SPhGRkcPNiTyHlDxoVUm3bXEQt5reSA3Nu90CJlZopYp5ZJQjY8pSvH18c1632wV3PZzrPPCZpp4JeGNWWCJIWU8CDHFkjJJPU485q663q6WtrJcSZ4IkLtwjJwPAeNUGPf9p5I4kuVU/lGJcfY5NJotmt7ONPf2NyGULaNOWU5ywlQIOH0Ed9eOwmzk9jFLBI8bxCV3hZeIPiRndllB5ZBIwR56sFpeJLGskZDI6h1YdGVgCCPSDXtmgpmqbK3cV9NdafJApuURZkuFcrxxjCSpwd+Dgg8j9NYdju2aGGxVZQzwXnu24ds5ldgwfh5eJAGcchz51f8ANGaDD1nTRcWs0BOBNFJFnw41K5+2qfoWxFzHc2Es0kB9xW0lsez4wXUgKjDiHXA58/RV74qnNBRNb3bm6fUuORVF77lMZAJaJ7dSvEwPI5PgehNZOi7PX5uYZLyeAJAGwlqjL2zEcPHMW8OoUcs1cs0ZotAHKq9svs09st4HdW903c1wpUHyVlCgK2e8YPmqxVQdoN89la3EkPDPM0ORIYUBVCORBLMOh5Z6Z5Vc6jJutgDJo0FkZQstusRSRRlRLFzDcJ6rnPLwNfNnspeyzF725iCiGWJYrRXRS0oKmVyxyxAJwOgOPpsWzm0kF9brPbtxI2RzGGVh1Vh3EfwPQ1tM1FpVT7rr42MVos9oiWzpJGUicNM6EkNOc8uTH4ucnvrc6/sffTm4jWe3kt7kfFukeRrdiAG7DBwADzUHGCR4c75kVBNOlL9d31zbSWk1lPEZLe09xuLhXKSJnj4hwnKkN3eAA6cq89J3bzx2csUs8cksuoRXzOAwB4XidxjuJKtju5j6LXpW1CT3dzbrHKrWxUM7rhH4s/1Zzz6eFbrNOoXW+ZFltoYY5OG8a4j9zqp+EYuTE+AOYXhZiW6chV40HSVtbWGBPiwxrGD48IxxHzk8/prJMKlg3CCw5A4GQPAHqK9VoJoooqgpbb/j/Qrfrov/AC1MmtBtrsjHqVobeV3RS6vxJjIK5x1GO+gW+tQ3V3r8dlHeT28Js43cROV5BOfCucZJ4efhVcuLm4k0bVbe4uJZfcFzEEYucuONoij55snkhgp6HBpyQbERJqYvw79oIBb8Hk8HCABxdM55VhwbsrZUv0LSMuoPxyAlfIOWYdmQO5mzzz0FPLQq77Vp7XStJtoJrlRecUspiPHLwkxqIoMYIHMkKD19NZ2ga1fQwapETeiCOzllt5LtWSaNl4QAGPQkMTgH8jIxzq8vugt2sorZprgmCQyQzcQEkWeHyEOMBfJBx3GvfSd1cEUNyrzTzS3cZilnlbL8BGMLnIHPnzz3eFPImF5a2l5Fs9PqUl/O8k0MaoON/gl90RjIbizxEAg8hybFBF7YPpN219PN7taJZY5HYpwvwEKASQRwORkjIIyOvJpS7AwtpA00vJ2QRU4/J4/JcSZ6YzkeFRqm7+G4hso3eQCxaJoyvCCxiCqOPI7+EdMU8tJhTbwtXmkvL4xXV5J7mI4Ra5jgtsEqRM2eZ6jI6ni8MDMm1SS4n2allYs7E8TH8oiSNcnzkAZPfVy1HcxbyS3DLcXMUd03HLDGyhGfLMCcjmAzEhTWfbbsIF9wfCyt97ixizweVxMGw+F7sY5Yp5Kzd534lvf8O3/qk5rGo6l724ke0hFn2cQEwIaTgDLwMV4vIJbAzjv7qfevaMt3ay28hYJKhQlcZAPhnvrWy7EwtpQ05mcxCJYuLlx4UghumM5APSohTbUavIq6Vp8El17nazjlc2q/DzBg3JVB54Cnyc4GeecV8aW+pPpuowlr1PcxW4t3mLxy8CM4eJmzkkxjPCCQCPPTFv8AdRBLbW0fbTxy2aFIp42VJQvcrcIwQPoPXnzNbLY7d/b6dHIELyvMcySTEMz9fJOBgDmT5yTmrfgLTT9t5tQvLMxPIUsrBrq5VGYdrNGpJRwD5WXWMYP5zeNVO11jUZ4RexPqUlz25OUVjahBzKDB68WBwY4ccqeGxW7W201pjCXft8A9pwnhUcXkLgDl5Xf4CtO+4+0L4E1yLftO09zCT4Li8wxkDHLxx308iYr2ryXV9r0Nr7puLWOWxjkkSJihUlS7KFzgNxYBPXAIrRR67drs/qKm5mdra8jhSTjbjCBlUgNniAOOmfGnENioRqa34ZxIsPYBBjs+HGOmM5+msO03Z2yW15bkyNHeyGWTLAFWJDDgKjkAQDzzS6Kpthrsgn0BY5nAneJn4HbEin3PzfB8oHJ656mqPqus3t9c30oOodpBKUgS1B7KHhZhibhbyTwr1HMnJNMvTdydtFNBKbi6ke2dWTjdSoVDxLGF4eSjzY6mvfW9z1tcTySLNcQCduKaOFwI5G5nJUg95z3jry508lmN9sFqE82mW8l0rLMUIcOOFiVZl4iO4sAG+mlxHs/e213fTaNNa3ccsrdvA/CWVsu3ZtkjPNmHxhnPMcqbuk6THbQRwQrwxxqFUZJ5DxJ5k555qla1uct5riSaGe4tTMcyrA+FfOeLl3ZznwznlQL673g8OgH3Dbiyke7EEvYZwCY+ItGTzVmCgeIwefMVsdiJr231URquoG1mifj93KQyyBHftBzIHlqMHP5RBz1q+wbqbJdNNjwsYy3aFy3wna4x2gIGAQOWMYxyx1r42a3V29pOZzJPPL2ZiV534uBCCuE5cvJOPQTjGaU4Xu7zZu71Kxmunv7gyKJ4YU7RuTlQ3EzFs82YfRy81YmlbU3N9HpenLLMsyzyi5YO4fs4jkB2BycR8fXvUU5djtj4tNtjBAzshdpMyEFstgYyABjyRWFo+7e1ttQlvo+PtZuPKkgopkIZigxkZI8e80uoXp2ouLe42hkSSRjDwCJWYsIy7snGqnIHCDnp3V9bLbPTxpp96NVKvclGljuZTwzAsvwUYJ8puHySD34ximHBu9tllvZG43++AxMrEcOPK+JgAjr49wrT6JuZtLe4jm7S4lEB4oY5XDJGcgjAAHRufpxnOKlUttptTur7UdQH/Hk2rMkCWg+DiKMyhp/K5A8JPEOZye4Ypw7tb+5l0yE3issy8SNxjDMFJCu2e8rjn39e+tdtBuktbq4km7S4habAmWCThSXH56kEEnlnu83PNWrQ9EitLeOCBeGOMYAJyeZJJJPUkkk+ml0bCiiiqgqKmsW61WGI4kljQ9cO6qcePlGgycUYrXe+W1+Uwetj9qgbS2vymD1sftVYNjijFa73yWvymD1sftUe+W1+Uwetj9qpBsamtYdp7T5Tb+uj9qj3z2nym39dH7VINlijFa33z2nym39dH7VHvmtflMHro/aqwbOitWdqbT5Vb+uj9qo99dn8qt/XRe1SaNpRitWdq7Mdbq39dF7VR77bP5Xbeui9qk1G1xRitV77LP5Vb+uj9qg7WWfyq39dF7VJpW2orVe+uz+VW/ro/aqBtbZ/Krf10XtUmja4oxWrO1Vp8qt/XR+1UDayz+VW/rovapNVtqK1A2usvldt66L2qPffZfK7b10XtUg22KMVqffdZfK7b10XtVHvwsvldt66L2qQbfFTWoG2Fkf/AMu29dF7VR78LL5Xbeui9qk1G4qMVqPfjZfK7b10XtVHvzsfllt6+Lu/zUmlbjFTWm9+Vl8stvXR+1WRY7R20z8ENxDI+M8MciM2BjJwpzjmKRWxoooqAqpbU7srLUJxNco5cKEyshUcIJI5D0mrbRQLn8Aml/o5fWtQNwul/o5fWtTGoqBdfgF0v9HL61qj8Aul/o5fWtTGopFpc/gE0v8ARy+taj8Aul/o5fWtTGoqoXR3DaX+jl9a1fY3FaX+ik9a/wDGmFRRaXjbitMP9nL656+fwDaX+il9c9MWihS7/APpf6OX1zVI3D6X+ik9c9MOihS8/ARpf6KT1z0fgJ0v9FJ61/40w6KFL78Bel5z2UmR/wBV/wCNC7i9LByIpPWv/GmDRQqg/gQ0zGOykPQc5pOgOcdfGvj8Bel/oZPWv/GmDRQul8Nxelj+xk9a/wDGpO4zS8/1L+tf0eNMCihdL8bjtL/Qv61/40DcbpY/sX9a/wDGmBRQuqFHuS0wHIhfP61/R41H4ENL/Qvz/wCrJ/Gr9RQuqCdx+l/oG9bJ/Go/AbpWP6h/Wyfxq/0VIXVAXcdpQ/sG9bJ/Gtrs3uzsbGbtraJlk4SuS7NybryY+arVRVKBRRRRH//Z"/>
          <p:cNvSpPr>
            <a:spLocks noChangeAspect="1" noChangeArrowheads="1"/>
          </p:cNvSpPr>
          <p:nvPr/>
        </p:nvSpPr>
        <p:spPr bwMode="auto">
          <a:xfrm>
            <a:off x="0" y="-922338"/>
            <a:ext cx="23717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http://www.theblaze.com/wp-content/uploads/2012/03/IR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76600"/>
            <a:ext cx="3076575" cy="250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32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Merchant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Any helps provided to consumers by companies/stores/businesses</a:t>
            </a:r>
          </a:p>
        </p:txBody>
      </p:sp>
      <p:pic>
        <p:nvPicPr>
          <p:cNvPr id="8194" name="Picture 2" descr="C:\Users\student\AppData\Local\Microsoft\Windows\Temporary Internet Files\Content.IE5\RI4KMIBQ\MP90041014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71800"/>
            <a:ext cx="1942951" cy="286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76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Consumer Affairs Department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department of a business that communicates with customers about their rights and needs as consumers</a:t>
            </a:r>
          </a:p>
        </p:txBody>
      </p:sp>
      <p:pic>
        <p:nvPicPr>
          <p:cNvPr id="9218" name="Picture 2" descr="http://www.tn.gov/attorneygeneral/images/consumeraffai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52800"/>
            <a:ext cx="30289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711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Advocate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person or </a:t>
            </a:r>
            <a:r>
              <a:rPr lang="en-US" dirty="0" smtClean="0"/>
              <a:t>organization </a:t>
            </a:r>
            <a:r>
              <a:rPr lang="en-US" dirty="0"/>
              <a:t>that works on behalf of consumers’ interests and rights</a:t>
            </a:r>
          </a:p>
        </p:txBody>
      </p:sp>
    </p:spTree>
    <p:extLst>
      <p:ext uri="{BB962C8B-B14F-4D97-AF65-F5344CB8AC3E}">
        <p14:creationId xmlns:p14="http://schemas.microsoft.com/office/powerpoint/2010/main" val="2103371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Better Business Bureau (BBB)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nonprofit organization sponsored by private businesses that attempts to settle consumer complaints against local businesses</a:t>
            </a:r>
          </a:p>
        </p:txBody>
      </p:sp>
      <p:pic>
        <p:nvPicPr>
          <p:cNvPr id="10242" name="Picture 2" descr="http://www.advancedroofingandexteriors.com/wp-content/uploads/2011/07/Better-Business-Bureau-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2647950" cy="222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941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Consumer Action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group formed by a trade association to address consumer complaints</a:t>
            </a:r>
          </a:p>
        </p:txBody>
      </p:sp>
    </p:spTree>
    <p:extLst>
      <p:ext uri="{BB962C8B-B14F-4D97-AF65-F5344CB8AC3E}">
        <p14:creationId xmlns:p14="http://schemas.microsoft.com/office/powerpoint/2010/main" val="3701934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</a:t>
            </a:r>
            <a:r>
              <a:rPr lang="en-US" dirty="0"/>
              <a:t>to be </a:t>
            </a:r>
            <a:r>
              <a:rPr lang="en-US" dirty="0" smtClean="0"/>
              <a:t>Safe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Being entitled to protection against potentially harmful goods and services</a:t>
            </a:r>
          </a:p>
        </p:txBody>
      </p:sp>
    </p:spTree>
    <p:extLst>
      <p:ext uri="{BB962C8B-B14F-4D97-AF65-F5344CB8AC3E}">
        <p14:creationId xmlns:p14="http://schemas.microsoft.com/office/powerpoint/2010/main" val="2639216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</a:t>
            </a:r>
            <a:r>
              <a:rPr lang="en-US" dirty="0"/>
              <a:t>to be </a:t>
            </a:r>
            <a:r>
              <a:rPr lang="en-US" dirty="0" smtClean="0"/>
              <a:t>Informed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Being entitled to information about a seller’s reputation, product and service performance, quality, and price</a:t>
            </a:r>
          </a:p>
        </p:txBody>
      </p:sp>
      <p:pic>
        <p:nvPicPr>
          <p:cNvPr id="11266" name="Picture 2" descr="http://burnettbuilders.com/wp-content/uploads/2012/04/b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349567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006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Right </a:t>
            </a:r>
            <a:r>
              <a:rPr lang="en-US" dirty="0"/>
              <a:t>to choose products and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Having the opportunity to select goods, services, and places to shop</a:t>
            </a:r>
          </a:p>
        </p:txBody>
      </p:sp>
    </p:spTree>
    <p:extLst>
      <p:ext uri="{BB962C8B-B14F-4D97-AF65-F5344CB8AC3E}">
        <p14:creationId xmlns:p14="http://schemas.microsoft.com/office/powerpoint/2010/main" val="953778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situation in which the same or similar goods and services are offered by more than one seller.</a:t>
            </a:r>
          </a:p>
        </p:txBody>
      </p:sp>
      <p:pic>
        <p:nvPicPr>
          <p:cNvPr id="12290" name="Picture 2" descr="https://d19telvc6oexg6.cloudfront.net/uploads/stores/2/picture/default_c5c57921777b5a48728438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76600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africanarguments.org/wp-content/uploads/2013/03/walmart_logo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46727"/>
            <a:ext cx="3468832" cy="260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09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physical object that is purchased</a:t>
            </a:r>
          </a:p>
        </p:txBody>
      </p:sp>
      <p:pic>
        <p:nvPicPr>
          <p:cNvPr id="1026" name="Picture 2" descr="C:\Users\student\AppData\Local\Microsoft\Windows\Temporary Internet Files\Content.IE5\O1V36CCA\MP90044855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247384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udent\AppData\Local\Microsoft\Windows\Temporary Internet Files\Content.IE5\O1V36CCA\MP90043165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71800"/>
            <a:ext cx="2376055" cy="23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0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ight </a:t>
            </a:r>
            <a:r>
              <a:rPr lang="en-US" dirty="0"/>
              <a:t>to be heard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Having opportunities to make known likes, dislikes, and problems with products and services</a:t>
            </a:r>
          </a:p>
        </p:txBody>
      </p:sp>
    </p:spTree>
    <p:extLst>
      <p:ext uri="{BB962C8B-B14F-4D97-AF65-F5344CB8AC3E}">
        <p14:creationId xmlns:p14="http://schemas.microsoft.com/office/powerpoint/2010/main" val="3808174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to redress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Being entitled to a fair and quick remedy to a wrong or loss</a:t>
            </a:r>
          </a:p>
        </p:txBody>
      </p:sp>
    </p:spTree>
    <p:extLst>
      <p:ext uri="{BB962C8B-B14F-4D97-AF65-F5344CB8AC3E}">
        <p14:creationId xmlns:p14="http://schemas.microsoft.com/office/powerpoint/2010/main" val="1842138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Right </a:t>
            </a:r>
            <a:r>
              <a:rPr lang="en-US" dirty="0"/>
              <a:t>to consumer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Being entitled to training to gain knowledge and skills as consumers</a:t>
            </a:r>
          </a:p>
        </p:txBody>
      </p:sp>
    </p:spTree>
    <p:extLst>
      <p:ext uri="{BB962C8B-B14F-4D97-AF65-F5344CB8AC3E}">
        <p14:creationId xmlns:p14="http://schemas.microsoft.com/office/powerpoint/2010/main" val="3699019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to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Being entitled to convenience, courtesy, and responsiveness</a:t>
            </a:r>
          </a:p>
        </p:txBody>
      </p:sp>
    </p:spTree>
    <p:extLst>
      <p:ext uri="{BB962C8B-B14F-4D97-AF65-F5344CB8AC3E}">
        <p14:creationId xmlns:p14="http://schemas.microsoft.com/office/powerpoint/2010/main" val="1825891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Right </a:t>
            </a:r>
            <a:r>
              <a:rPr lang="en-US" dirty="0"/>
              <a:t>to a healthy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Being able to live in a safe, non-threatening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1411471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Consumer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activities a consumer is expected to perform as part of a purchase decision</a:t>
            </a:r>
          </a:p>
        </p:txBody>
      </p:sp>
    </p:spTree>
    <p:extLst>
      <p:ext uri="{BB962C8B-B14F-4D97-AF65-F5344CB8AC3E}">
        <p14:creationId xmlns:p14="http://schemas.microsoft.com/office/powerpoint/2010/main" val="3294290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</a:t>
            </a:r>
            <a:r>
              <a:rPr lang="en-US" dirty="0"/>
              <a:t>use products safely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Read and follow manufacturers’ directions for using a product</a:t>
            </a:r>
          </a:p>
        </p:txBody>
      </p:sp>
    </p:spTree>
    <p:extLst>
      <p:ext uri="{BB962C8B-B14F-4D97-AF65-F5344CB8AC3E}">
        <p14:creationId xmlns:p14="http://schemas.microsoft.com/office/powerpoint/2010/main" val="3710359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</a:t>
            </a:r>
            <a:r>
              <a:rPr lang="en-US" dirty="0"/>
              <a:t>find and use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 materials to compare sellers and products/services to be purchased</a:t>
            </a:r>
          </a:p>
        </p:txBody>
      </p:sp>
    </p:spTree>
    <p:extLst>
      <p:ext uri="{BB962C8B-B14F-4D97-AF65-F5344CB8AC3E}">
        <p14:creationId xmlns:p14="http://schemas.microsoft.com/office/powerpoint/2010/main" val="4285673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</a:t>
            </a:r>
            <a:r>
              <a:rPr lang="en-US" dirty="0"/>
              <a:t>choose purchases carefully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Make purchases from companies with reliable products and ethical business practices</a:t>
            </a:r>
          </a:p>
        </p:txBody>
      </p:sp>
    </p:spTree>
    <p:extLst>
      <p:ext uri="{BB962C8B-B14F-4D97-AF65-F5344CB8AC3E}">
        <p14:creationId xmlns:p14="http://schemas.microsoft.com/office/powerpoint/2010/main" val="3972074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speak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 companies know when products/services are defective or below-standard</a:t>
            </a:r>
          </a:p>
        </p:txBody>
      </p:sp>
    </p:spTree>
    <p:extLst>
      <p:ext uri="{BB962C8B-B14F-4D97-AF65-F5344CB8AC3E}">
        <p14:creationId xmlns:p14="http://schemas.microsoft.com/office/powerpoint/2010/main" val="804576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action that is performed for someone’s benefit</a:t>
            </a:r>
          </a:p>
          <a:p>
            <a:pPr marL="0" indent="0">
              <a:buNone/>
            </a:pPr>
            <a:r>
              <a:rPr lang="en-US" dirty="0"/>
              <a:t>Examples:  car repair, hair cut, internet connection, cell phone connection</a:t>
            </a:r>
          </a:p>
        </p:txBody>
      </p:sp>
      <p:pic>
        <p:nvPicPr>
          <p:cNvPr id="2050" name="Picture 2" descr="C:\Users\student\AppData\Local\Microsoft\Windows\Temporary Internet Files\Content.IE5\UJV6CEZA\MC9000244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05200"/>
            <a:ext cx="3941267" cy="211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1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seek redress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Pursue remedies whenever products/services do not meet expectations</a:t>
            </a:r>
          </a:p>
        </p:txBody>
      </p:sp>
    </p:spTree>
    <p:extLst>
      <p:ext uri="{BB962C8B-B14F-4D97-AF65-F5344CB8AC3E}">
        <p14:creationId xmlns:p14="http://schemas.microsoft.com/office/powerpoint/2010/main" val="3318536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Learn skills that prepare one to be a confident, informed consumer</a:t>
            </a:r>
          </a:p>
        </p:txBody>
      </p:sp>
    </p:spTree>
    <p:extLst>
      <p:ext uri="{BB962C8B-B14F-4D97-AF65-F5344CB8AC3E}">
        <p14:creationId xmlns:p14="http://schemas.microsoft.com/office/powerpoint/2010/main" val="1427861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</a:t>
            </a:r>
            <a:r>
              <a:rPr lang="en-US" dirty="0"/>
              <a:t>reward good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your buying power to support reliable sellers and service providers</a:t>
            </a:r>
          </a:p>
        </p:txBody>
      </p:sp>
    </p:spTree>
    <p:extLst>
      <p:ext uri="{BB962C8B-B14F-4D97-AF65-F5344CB8AC3E}">
        <p14:creationId xmlns:p14="http://schemas.microsoft.com/office/powerpoint/2010/main" val="3377551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905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</a:t>
            </a:r>
            <a:r>
              <a:rPr lang="en-US" dirty="0"/>
              <a:t>promote a healthy caring relationship with the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the effect on the environment of consumer practices, and support companies that consider the environment as well</a:t>
            </a:r>
          </a:p>
        </p:txBody>
      </p:sp>
    </p:spTree>
    <p:extLst>
      <p:ext uri="{BB962C8B-B14F-4D97-AF65-F5344CB8AC3E}">
        <p14:creationId xmlns:p14="http://schemas.microsoft.com/office/powerpoint/2010/main" val="1514860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One who sells goods and services directly to consumers</a:t>
            </a:r>
          </a:p>
        </p:txBody>
      </p:sp>
      <p:sp>
        <p:nvSpPr>
          <p:cNvPr id="4" name="AutoShape 2" descr="data:image/jpeg;base64,/9j/4AAQSkZJRgABAQAAAQABAAD/2wCEAAkGBxQTEhQUExQVFhUVGBQXFRcXFRUWGBcUFBQXFxUVFRQYHCggGBolHBQUITEhJSkrLi4uFx8zODMsNygtLisBCgoKDg0OGxAQGywkHyQsLCwsLCw3LCwsLCwsLCwsLCwsLCwsLCwsLCwsLCwsLCwsLCwsLCwsLCwsLCwsLCwsLP/AABEIALUBFgMBIgACEQEDEQH/xAAcAAAABwEBAAAAAAAAAAAAAAAAAQIDBAUGBwj/xABGEAABAwEFAwkEBggFBQEAAAABAAIRAwQFEiExQVFxBhMiYYGRobHBFDLR8EJSU5Ki4RUjM0NicoLxFmOTsuIHNIPD0iT/xAAZAQADAQEBAAAAAAAAAAAAAAAAAQIDBAX/xAAyEQACAgEDAgQEBQMFAAAAAAAAAQIRAxIhMQRBExRRYQUycfBCgZGh0SKxwRUjUuHx/9oADAMBAAIRAxEAPwDqdC4WB0kl22NitKdANyAAUSz1Y2qa162yTnLlmcIxXCBzYUS2WBjxBA9VJc9JDlEXJO0ymk9jK17hd0sJmNJVTVplpIOoW/MKvvCwsfMgTv2r0MXWu6mcmTpl+ExkIiFLtNlLCQUxhXpJpq0cTVcjcJOFO4UMKYhqEUJ0tRQgBuEUJzChhRYDUIQnMKGFAhuEIS4QhMBEIJcIQkIRCKE5CEIGNwhCchFCYhEIoTmFFCAEQgnIRQgBuEITkIsKAGoQhOQihACIREJyEUIEIAQTgCCANu1yfZaFCL0k1F4bjZ6+osHWlNG0KFzqSaiFjByJVS1lNG2FRnOTTitFBEuTDtlSQVVwp7iotQZld2HZUcmbd2NQihOQihb2YiIREJyEUIAbwpynRB2gFCEcoYIQ+iRqE3hUptYhIdmkm+4NLsR8KGFPOCTCoQ3hRYU7CKExDeFCE5hQhADcIQnIRYUCG4UU3lR+2pffb8VKtJhp7u/JY82Rn2Y7QFy9RneNpI6sGGM03K/yNGb2ofbUvvt+KI3xZ/tqf3ws97JTjOm3uCDbPT+zaP6Rp3Lm87P0R0eVw+/7fwX5vyz/AG1P7yQb+s32zfE+QVKKLY9xvcPncgWDY1scAjzmT0X3+YeWw+/6r+C8s98UHvDGVAXOmBDtgJOZG4FTi1Z+7COdZDQM+rcVpcK7OnzPJFtnJnxxhKo3+f8A4hrCiwp2ERC3s5xsNQTgagixmgp1t6nUmghVdCjiOqv7NRAC8zPpjwehhuXJENllJqWMhWWEI3vB1XKsjN9CKoWElJtN3OAkCVcMeAifVCazSTE8aaMq9js8jkmFfWhknIqHWsA2Fd+PNGtzknil2KyEIThpxqihdFnOIhFCdhFhRYDcIoTuFJwp2IRCEJeFDCiwEQihOQhCdgNwiwp2EUIsBvCihOwm61VrfecG8TCHJLkaTbpBQhCrLRygpN0l56hl3qttHKGo73Gho3nM/Bc8+rxx739DsxfDeoyfhr67f9lzephsnTPy/Mrlta+awe4B+jnAdFpyBO8LSWy01HjpOLjIgbNRoFVVeTsucecGZJ93eeK455o5XqOnJ0s+nqLdlb+mq/2ng34In31X21MuDfgrJvJmf3n4P+SUOTQ+1P3PzUXEyqRTvvesf3h8Pgkm9q32ju9XY5NN+0P3QPVH/hxm17uwBFxCpFVd19VWVWPLnPDXAlpcQCBsXQLu5XWerAcTTdufp2OGXfCydTk8wAkPfMZSBr2DRUIqZw4aKlmnj+Tg0hhxZFWR0+zO0MIIBBBB0IMg8CEiqQ0EkwBqVym77fUpGaVRzeoHI8WnI9q0tj5auAiswO/iZke1pyPZC6Y9dFr+pUzOfwya3i9S9jUG3t2NeRvDSPOEFFsV70qzcTHSNogyDuIQWHm8jDy+NbUaqlM5K0pVCq6lknhaCFvkjqObHJRLSmetPYgqYWkoe0uXO8DZus8S2NUJl9QKsdXKQahVLp/cT6hEqs9R3VEiSgOC2jjUTKWSxFQk6psMT5ahgWqZk9xkBDCplKxl24KY26RHvGeoLOWaMeWXHDKXCKjmkOaVs66xvPckm7Os9yXmI+pXgS9CoLEnCrapRpUhNRzWj+IgeeqrLZyqsTPdBqn+BuX3ik+qii4dFknwhGFM0w+Tiw5QZAOczvOWipLx5WOfPNUmUxvMvPw8FQ2q2vfnUqE9UwO5RLq4vhM6ofC8iVzaS+/vk2VpvSiz3ntncMz4KqtPKcfu6ZPW7LwWUdamjTPgPVNPtjtghS8uaXGxosHRYvmbk/v75L203zWf9LCNzcvHVV1V21xneSVXOqvOrj2ZfmmsOfrqs3hlL5maf6hDHtigl9+xPfbGbM+A9dE0+3HYAOOfgFGhHCtYYLsc+Trs8/xV9B6z1nF7JP0m5DL6QV5WbDjOkmO9UFn99v8AM3zCvbW0CoTGcnjEqMqozxybtsInQDIbTKASRwRysTQNwROdx/NFPwCIuz+fnemIKM9u3d2ahYi0Dpu/md5lbYydmuXx0WMt4irU/md5poljKUKp4pBRJtJhGco7pl9ydvllEOD5gmRAncPRBZ9BToQ3Nt2z0Y6lmltpSrSpZm7AhSoZro8wqMfA3K+nZUsWHrVqaASBQWbzs0WCPoVdqZTpjE84RvO/dHYmbBWo13vbSfiNPDjIBgF2YEkZmFbW27WVWYXzqDkYMhRbruoUHPDTIOGDEGBiAB3/AJlR40vU08GFcE2z2FoT/s4GxN1qhDXHcCfBcJbe9PXnPxPUXKT5KSjFHeXWYERCM2VsDojLqXC6dvafdc49YL/OVIbbHj3H1W9YrVWn8LvVTbW1nRDp3PetvX7Z2kWVoMhRrZf1moftKrAfqg4ndzVyG133VcMNSvUcBsL3Hvzz7VXOtm4eirROQaMOP5pr8tzpd4/9QqYkUaLndbyGjuEk+CzN48r7VUn9YKY3Uxh/Fr4rJvtLjtjgPimsJM6mBJ1MAak7grWD1ZD6rFH5IX9SfXtoJlzi47yS7xKjuth2DvKOrd9RtnNpLSKIg45GYLg0YRMnM7ArWwcl3VLKbRzgEsc9jMJJdE4ZMiASOvJaacceTOXWdRPZbfQo313Hb3ZJqPnVaTkVZbNVs1W02kdGm6DLnBrRhBJOGJ95WXKl1ko0rJa6LWBgrUXSwZPpYhOmpGR35FPxYx2SOdxnPeTMvZLmr1PcovPXhIH3jkot4UzRq8zUyfAdAzEGRqNuS6JaOVOKwVLZTZ7hfDXTmGHPcuWV7bUtVf2h7Q0loEAztJ1gb0o5ZSdBLHGKslygUhAldBgKlFKJFKAF0veHEea0FqjnHZyZO8R1SFnG6rSWw9M8dI6pXPmNsXcSPh3BEOpA9c+Pgh5781ibAgzn8zsSZGeqHaD+aAB2QN23wnigQO2BwB04rGXkIqv4z35rZEbJneQsjfX7Z/Z/tCpEyISSSjlJJTJElGkygixnqVtbeidaANFELJ2pHMdZVeEHilgy3gp9toCqm04TrZQ8K7AspYutAUd1ozd2DuE+qZEpLXRikbfIAeijw6L12NXpaiKNU/5dT/aVwmtcQa0nHoNMPrK7NyltAFnq6CWuGZjXLLvXLrzP6t3Z5hUlTJlurK+zHA0BvxKfDHuEw4iWt0MYnuwsB2AkkAbyo1M5LX8iqfOUq7ToypZqv+m5z/8A1haSqKtIhTlOotlM25KuItIDS2pRpEE5465bhAiQYDg47h15KfT5PhtubZqji5poGsXM6JgEjCJnbGfXotRbbN/+ijh/eVald0/5dlFJn48Hio9os7hbqDne/wCwWgOjMFzX0Bl2vPesfFkaLHExnJ256lro13wwNDazWOLgAKgyYHASRrMxsWr5KMb+jazA4Pn2lpc2YeWBrSQSASNQsLyfvSpYQKVSk/FXLeepuBYRQIfLod9Il2Qj6GxbLkG3m7HYqRy52pa2dzaz/KmlJtjikhrlhT5q4+b+zbZGHiDRnzK0d0UHsFOjgPNtsrGl2znGhvR45u7lTcrAK1mfT2Pt1npdnO0QVHdyze29fZyaYszcWN0Ziabi3P8AmDe9RyWM8hbtpvsNqs1UuDHWp9BxBAd7tNgAJBzJgdqof+oFJ7KtCxBuCz0WNNPOcYEgZ75mesqZeF+Uadlt9OlUHOPtDqtItgyTTpva4deIHtBRcs+UlG2UqRax7azII6OXSjGwndOfZ1qlyS9lRYtEXFW/8vmViLt9xvAK3rX7U9hdZAwEPxyZgjF55ncquyUsLQDuXRjVSZhN/wBKHwgiCBWxkHKCJJlAhQOa09rP6w5HeTluWWJWotbDjOWwbSM8Iz3LDN2NsPcaFQZ5FED/AG/ulAZQIHXt4oEfO1YG4XcO5JDgUCzb3f2Sju4/PmgQnCTv7IB7FleUIiseDevYtWG5/PzsWS5QRzxjPIbZ2JoTK4lIJSiUgqrJCBQRIKbHR6dpETnIUl1NgE4gBvJA81i/a6mfTdnrBj/bCiVrQ0GXPE9bhPjmqcmUoL0s0luvYMf0XB42honxGSYqX+csLOwnwkSVmzeVKCcYMaxJjXdwKaffDPohzj1QNdNc1Lye5osMu0TTnlHW2Bg7Ce4yPJV36RqvxYqjiMTsgcI1/hie1R7PVxNDoiUdNsabye0mSkJ2thm8h+qdvy8wspep/Vni3zn0Wovj9keLfNZS9vcH8w8iqhyZzexXsKv+Td8U7PTtWMwX0wGZEy4B+WWnvLPhwCbqWpg1e0f1BdElaowi6dmnvjlcx8mk2oXiyupMOEtAe9zHGf8ATaJ4qPdnK2rRZZ5pc5Vo0alIuc89LnH03knbP6poWaN5Uvrt7M/JIN7Ut5PBrljoguWa6pvhE68bTUtNpdaKga1zmtbhaSR0Sdp4px9rqxSa2q9raTnOYGkCHODgSDE5io8dqqDfLdjHnsA9Un9Kv+jSPa74BVrxJVYLFlbtInvpk+895l2Iy85uyzjfkO5FTs7QSQMzqdveq826sdGMHGT8EOftB+oODfiUvFxLgvy2ZloKY3IFqqS20H94RwDR6IvY6h1qP+8UvMw9Cl0OVlwU2+s0auaOJCqzdM6lx4klGy5m7kvNexovhs33Jj7fSH7xvfPkmnXvS+sTwafgkNugbk827ANih9VL0NI/DH3I5vpmxrz2D4pBvg7KR7THopnsTRuHaERp0xq9g/qCl9RM0Xw2K5IDryqnRjRxk/BTbZe1YvJNRwmMgYAy2JykKb3BjXtc52TQDqVPtXJo4s6gDoHRDZ8ZzV48jl8zObqMCxNKJSG8Kp/eO+8Uf6Qq/aP+8VbHkyftfwf8kP8ADJ+1H3PzV3E5qZUG8av2ju8o/wBJVftH/eKtDyb/AM0fdPxQ/wANH7T8H5otBTKoXhU+0f8AeKg26q9zpLychrmtIOTf+b+D/kqW/bK2g8NLsUtmcJG0iPBRka07GuFXLcrOef1Hs+CHtZ2t7ijxt3pDmg7QsNbOl4Y9hTbWNxQTPNoJ62Z+Ed6UB10MLi4lxOLFqBBxSIgLO87bD9b/AFAPJAi1HXF/q/mtWr7FRUI8ZP2f8GmbdNIT0ZkyZJzPyTknRYaQHuN7h6rJ+z2g7O+pKL2Gsfot+8lp9irx98j/AEZsuca0RLQBpmBkke109MbfvBZH9HVtzO8o2WGsCHDAMwRrvkbE6kKsH/J/oW3LRj3WeGB0840ZS3ScpMbtFg6l22hwhzXkfzT6ra1rTaXACs9rmgjCABqNug2EpqVSdbHNJJvYwlG5iCTUa4AbwT5JZdZm6uA/pd8FsqrVz3lDSAqHre5YTj3OnFm0qqRZttlm2SeDCiN6WfYHn+kepVcKMDUe6odSnpwGzipo181LskaSyWsPnm6LjBj3qbc9fpOTvOPBLeZaIIHSrUxmRiEb8ispJ2bh5I6lR0zJmBJkopB5rJ2r9DUVK1VtRlPmWYnglv62RABJkgfwlSvZLUfo2cf1PPkFmLJWf0HNqQ5hcQS7QEBsZ8Sp36WtGntDAeLf/lOkT5nL6/2Laz2a0Pc4YqLcMSQx7tROUlGLFXNRzOeYIa10ikPpFwiCf4fFUD76rMJAqAkwXERmQI14AKTYL8qtdzhAcIwu6QbLWknb/MU0okPqMz/EWFtslZgbNoJJexuVNoye8NnU6SpDbmcSZr1jp7uEeirL1v11QSAwAOY4DEHZtc057xkjs/Ksj3mA8OtFRJ8bK/xMlXbdDalNj31q8uaCQHgCSNPdKlO5P2fbzp41T8ExYr0bTpspxOEASHDOAlDlG3QNGX8WfgEmg1yfLEi4aArYcBLebxQ57j0sQEzI2FC9LpoNpPc2m0EARrvE6lRLXyiLarXimCS1zYk/WB3Ir2vx72ua1vQc0ySxwIOZ28BsTVGbuy9uew021mYabAQTmABGR2wr68JxnMxlujylYbkpedZ9qpBxJa4unogD3HHUDeFt7xZ09uUf3haRZLGMzoOoIz85niUjCd/YldSYgEoTuHz1IR1IiTns0+epAw3PgxOaxXLwzUpbegc4/i07PVbLvPzkszy1LGupYm5Q8DLdhk58QlLgI8mLKAaTvRlTLAzKetYmjGaNnf8AVKCu6AhBVQrOktSpSQRvH3vyRh/zIK01k6BYRpBrD5HwShXbvHejWg0sD9MtYMcUTBkOCVzgOnmjLgPmfAI1IKZEtrtBlqeOg2bvzUcbdUzWtRJDsMYnNbhMyNZJkbgFJDDE5d4B2aAmU478BJaabGvnd5rA362arY0L3Eb4JkT1rc2sN5p2JwAgAw6SJMEZbciO1Z+9LLVtjhzYDS33Q50QwDCM9+aznzRUeCpZTBeRhzDWx3un0TVmsj3OeA2S1u+M4z13DNXDeTlpEnACSGiQ9uyZ29aiCwVmMqvczIkUxEGX6EZbsMdqnTew0+5X3fZSXuynKIBGsBMvpnE8Ebge8KZYbFaGjGKVQh09INO+PRQrQ2o0vJaROHXePkpNDItopYS3EBnn2HTRFUpjKNSNBxgBJtFQmMfDcYHYje/C/LYQR4EIAVTpZgHLZslXt93Qyy2ivRD+dFIDA+GgOD2tc4wCdCY12FUlmxVKgAEucRAG0nYArEXdUpse57HNAGRyjNxiYO8hHYFyVdsAnIDX0VndVxitZrTXx4fZhSdhwzj5x5bEyMMRO1Vdq97tSmPgcYlMQKsl2U5AExOQjUp/2Z73MYwFz3AAAHMmJV1bb9D7JZ7M1kOoirifjHSFUyIGoiUi6nNpM5yBzglodrhbhAOHscc0VYWVFoYQ6mCDLXEHqOJsq1t9iim17cwWEkCSQI952WSgWh0PacU9I7c8yDn1ZKTedrcJaMTZkOz2HUEcMkq3RXBP5GtaKtGSMUmM9hDhktxeR6WYMZcI4cVheS1oaKlATniO0bz26LcXkJcMtg3793crxdzOfJHpmdMtgyKXEflrkN6SDrp3D07UCBuy4rQkEdnmk4h6/OXWktGp0+HzCWgAF24cOKyvLimSKRGIxzs5aDoZ5bFqQD27VS8q6+CgQR7+Jg4uE+hSfAR5MAFPuzQ8fRR7JXwYutpHzKkXUcncVkuTRlpRQQpIKyDoXNbigC4bUCx27xQwneVs4ozTYoWl43FONt31mnwPomCkkqXBGmpkxtppHXCOLY8VJpuYdC3sLVTPCZdTCnw0PWWV6WB1Q0y3Rrpdwh2ka5kLPX3dlokua2W5DcdThg8XKQ+0PacnEKJUvGoHElxcDHROgjaBORU048Dk1JJPsP3fYnGi4OjGQciCZkZGY2k+AUbkdq45YoOIEwZxkQZ2wApFK93Ah0kQAIEYcg7Yf5vwhPWG+KTBAaMzJyAJO0mNSk2yo0r+lf2LwO6vIrP1m4rNUgGRWc8QJzbUG7qLlasvujvI7kdntllAIDsiSSC1xzJk79qE5Jpj20OPrX+Qrsdgo02kwWiDOWmUx169q5vynszoZUjodJk5e9ztR0RwXT/aaLtC0nrxfBRrFdrG0wx3N1QCTJaJzJM5nrUytuyotKDj7r9r/k5Jdh6YgAkNqkCAcxTcQQDtBz4hWFqFTG7D7uIxm2InYuoPuuhspUwf5WDs1VbU5MWOS404JJJgzmdwSJoauSzsJccDcQe6DhzEDLRRb8YfZ3gwQMAAg7ajOtWFzhrWuLsQeXPMQYictm5Q70sr6lJzGwHEtIkgRhe07+pJPZGmankk16sx9isjX2lrXCR0iRmJgHrV7Ybns72mQQ5rcRAMDPMRI0SbFyfqU6gqPqMOEOyESQRsgqddlAgF0t6bAAJMjIjPLLVNNatwcf8AZvvq/wAIwOITOKDA+iTsW3uO4G17FWrc4W807CW4QcUhpyds99uw6KpbyXqDKGPy1Ad6tW75M3c6ldVr5wQ51QuaJGjW0Wzl1z3IsnFFSyRT4tGJuLk2y0F/6wsLCNgM4p+AUa97jeLVzMgufBa6YBBkAxoPdI7OtafkhDBVc7ohzmgE7YBnzUXlRWHtNCo05tcxp4B7XDTZDnBXp2szm6k0M2Pke+hUbV5xhDCTAmTkRuWptuoJH0W7vnVC3HoO4FFa4OHqAjPbJ9QqWxAyHdQ+eCII2/PpkjJ4fO1UISQBqQiP9kc5b/jog5yVgCNg+e1Z7lz/ANuzURUbuj3Hq/xdSz/LcH2ZsT+0bOf8Ltm6YQ+BrkyNlsrnNkARJUux2ZzJnbHqlXMf1Z4+gSrRXziDv2LP3K5J9keM8kFHuqtOLsQSsDfe3SHEEHDM58fgnBaSZgaZdqwgqH6J06+OzsVldl8FrcDsxIM6GBm4dqFnfcPDRqDXO7yRGv1Kss98seWjSRnkNdwM8e5TmnEAROcHTSRt6Wq0WVMWgU6oE25yUWH5B+Cbd85EeivULSRbQq+q1XOLh4IiwHY357VNhpKN2ii1G9S0T7C07O7+6iVbsGyVDLRU00ovO9THWEj5PwUZ9E7kh2Kpkxqm3WgjelDLJMVGpMBwW/fKkMvJvyVUuGaQBmkBoaV6dQ7QpdO+G7WN8lQWbVC0lA2acXpTcILRmIyPrCDLRRAAbIAEASfisfTeZ1T7HlLYdujYUrczefFTn3kHUalFrxhfrOwyDP4Vg213DarCzVXYC7IxvhOgjJpposKdyS1rRXwwCMgCJMYiM9pCXV5MU3Bs1BLSDigzI7Y8FVNvU6QOxLN6by4IdtVZO1t1uaP9FjbU9PBFWpvgdEOgZkFuZk559UKhbbzscfnsT7be76yatA0mWZpvj9me9nxQNJ/1PL4qudb3ERI7j6FOUrYd4PZCepi0ol4H/VPghgd9V3cE3+lHDRvkjF5u2j1S1MNKFFrtrXdwUK+rvfWp4MJ1BOgGXap3t7DrI7x5Jp1qp7HuHaT5ocmGkz9Pk49ggBsdcehRuuKdWtV/7Q2NSe1IFRvX89qQ6KSncoaTAAncUFdc7xQQBkaTdu3f2JUDdtQQWA+wXMw7XYHcJkR4K+uO0l3RMQM9N8ZIIKk6YItLQ6Ng2DaNTG9R6lYtI2gzlJEdso0F0r5TN8ixUBE9IZT73VwScfHtI+CJBU0qEmx5lMnb4ApwU+Hd+aJBc7kzfShLqZ3+CZqU98HsI8iggri7MmRH0wdnimKtmAQQV0JESrRhMmmEEFDLF06aRaGIIJARWszUgNyQQQPsDDop9n/ZkIII7BHkgU6fSOaTXbmiQR2F3JdIKQWoIKiQsKODvQQQAMR3oc4d6CCTH2D54pQqTsQQSGOtjcPEeqAOuuXWUEEANz1nvJ80EEE6A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QUExQVFhUVGBQXFRcXFRUWGBcUFBQXFxUVFRQYHCggGBolHBQUITEhJSkrLi4uFx8zODMsNygtLisBCgoKDg0OGxAQGywkHyQsLCwsLCw3LCwsLCwsLCwsLCwsLCwsLCwsLCwsLCwsLCwsLCwsLCwsLCwsLCwsLCwsLP/AABEIALUBFgMBIgACEQEDEQH/xAAcAAAABwEBAAAAAAAAAAAAAAAAAQIDBAUGBwj/xABGEAABAwEFAwkEBggFBQEAAAABAAIRAwQFEiExQVFxBhMiYYGRobHBFDLR8EJSU5Ki4RUjM0NicoLxFmOTsuIHNIPD0iT/xAAZAQADAQEBAAAAAAAAAAAAAAAAAQIDBAX/xAAyEQACAgEDAgQEBQMFAAAAAAAAAQIRAxIhMQRBExRRYQUycfBCgZGh0SKxwRUjUuHx/9oADAMBAAIRAxEAPwDqdC4WB0kl22NitKdANyAAUSz1Y2qa162yTnLlmcIxXCBzYUS2WBjxBA9VJc9JDlEXJO0ymk9jK17hd0sJmNJVTVplpIOoW/MKvvCwsfMgTv2r0MXWu6mcmTpl+ExkIiFLtNlLCQUxhXpJpq0cTVcjcJOFO4UMKYhqEUJ0tRQgBuEUJzChhRYDUIQnMKGFAhuEIS4QhMBEIJcIQkIRCKE5CEIGNwhCchFCYhEIoTmFFCAEQgnIRQgBuEITkIsKAGoQhOQihACIREJyEUIEIAQTgCCANu1yfZaFCL0k1F4bjZ6+osHWlNG0KFzqSaiFjByJVS1lNG2FRnOTTitFBEuTDtlSQVVwp7iotQZld2HZUcmbd2NQihOQihb2YiIREJyEUIAbwpynRB2gFCEcoYIQ+iRqE3hUptYhIdmkm+4NLsR8KGFPOCTCoQ3hRYU7CKExDeFCE5hQhADcIQnIRYUCG4UU3lR+2pffb8VKtJhp7u/JY82Rn2Y7QFy9RneNpI6sGGM03K/yNGb2ofbUvvt+KI3xZ/tqf3ws97JTjOm3uCDbPT+zaP6Rp3Lm87P0R0eVw+/7fwX5vyz/AG1P7yQb+s32zfE+QVKKLY9xvcPncgWDY1scAjzmT0X3+YeWw+/6r+C8s98UHvDGVAXOmBDtgJOZG4FTi1Z+7COdZDQM+rcVpcK7OnzPJFtnJnxxhKo3+f8A4hrCiwp2ERC3s5xsNQTgagixmgp1t6nUmghVdCjiOqv7NRAC8zPpjwehhuXJENllJqWMhWWEI3vB1XKsjN9CKoWElJtN3OAkCVcMeAifVCazSTE8aaMq9js8jkmFfWhknIqHWsA2Fd+PNGtzknil2KyEIThpxqihdFnOIhFCdhFhRYDcIoTuFJwp2IRCEJeFDCiwEQihOQhCdgNwiwp2EUIsBvCihOwm61VrfecG8TCHJLkaTbpBQhCrLRygpN0l56hl3qttHKGo73Gho3nM/Bc8+rxx739DsxfDeoyfhr67f9lzephsnTPy/Mrlta+awe4B+jnAdFpyBO8LSWy01HjpOLjIgbNRoFVVeTsucecGZJ93eeK455o5XqOnJ0s+nqLdlb+mq/2ng34In31X21MuDfgrJvJmf3n4P+SUOTQ+1P3PzUXEyqRTvvesf3h8Pgkm9q32ju9XY5NN+0P3QPVH/hxm17uwBFxCpFVd19VWVWPLnPDXAlpcQCBsXQLu5XWerAcTTdufp2OGXfCydTk8wAkPfMZSBr2DRUIqZw4aKlmnj+Tg0hhxZFWR0+zO0MIIBBBB0IMg8CEiqQ0EkwBqVym77fUpGaVRzeoHI8WnI9q0tj5auAiswO/iZke1pyPZC6Y9dFr+pUzOfwya3i9S9jUG3t2NeRvDSPOEFFsV70qzcTHSNogyDuIQWHm8jDy+NbUaqlM5K0pVCq6lknhaCFvkjqObHJRLSmetPYgqYWkoe0uXO8DZus8S2NUJl9QKsdXKQahVLp/cT6hEqs9R3VEiSgOC2jjUTKWSxFQk6psMT5ahgWqZk9xkBDCplKxl24KY26RHvGeoLOWaMeWXHDKXCKjmkOaVs66xvPckm7Os9yXmI+pXgS9CoLEnCrapRpUhNRzWj+IgeeqrLZyqsTPdBqn+BuX3ik+qii4dFknwhGFM0w+Tiw5QZAOczvOWipLx5WOfPNUmUxvMvPw8FQ2q2vfnUqE9UwO5RLq4vhM6ofC8iVzaS+/vk2VpvSiz3ntncMz4KqtPKcfu6ZPW7LwWUdamjTPgPVNPtjtghS8uaXGxosHRYvmbk/v75L203zWf9LCNzcvHVV1V21xneSVXOqvOrj2ZfmmsOfrqs3hlL5maf6hDHtigl9+xPfbGbM+A9dE0+3HYAOOfgFGhHCtYYLsc+Trs8/xV9B6z1nF7JP0m5DL6QV5WbDjOkmO9UFn99v8AM3zCvbW0CoTGcnjEqMqozxybtsInQDIbTKASRwRysTQNwROdx/NFPwCIuz+fnemIKM9u3d2ahYi0Dpu/md5lbYydmuXx0WMt4irU/md5poljKUKp4pBRJtJhGco7pl9ydvllEOD5gmRAncPRBZ9BToQ3Nt2z0Y6lmltpSrSpZm7AhSoZro8wqMfA3K+nZUsWHrVqaASBQWbzs0WCPoVdqZTpjE84RvO/dHYmbBWo13vbSfiNPDjIBgF2YEkZmFbW27WVWYXzqDkYMhRbruoUHPDTIOGDEGBiAB3/AJlR40vU08GFcE2z2FoT/s4GxN1qhDXHcCfBcJbe9PXnPxPUXKT5KSjFHeXWYERCM2VsDojLqXC6dvafdc49YL/OVIbbHj3H1W9YrVWn8LvVTbW1nRDp3PetvX7Z2kWVoMhRrZf1moftKrAfqg4ndzVyG133VcMNSvUcBsL3Hvzz7VXOtm4eirROQaMOP5pr8tzpd4/9QqYkUaLndbyGjuEk+CzN48r7VUn9YKY3Uxh/Fr4rJvtLjtjgPimsJM6mBJ1MAak7grWD1ZD6rFH5IX9SfXtoJlzi47yS7xKjuth2DvKOrd9RtnNpLSKIg45GYLg0YRMnM7ArWwcl3VLKbRzgEsc9jMJJdE4ZMiASOvJaacceTOXWdRPZbfQo313Hb3ZJqPnVaTkVZbNVs1W02kdGm6DLnBrRhBJOGJ95WXKl1ko0rJa6LWBgrUXSwZPpYhOmpGR35FPxYx2SOdxnPeTMvZLmr1PcovPXhIH3jkot4UzRq8zUyfAdAzEGRqNuS6JaOVOKwVLZTZ7hfDXTmGHPcuWV7bUtVf2h7Q0loEAztJ1gb0o5ZSdBLHGKslygUhAldBgKlFKJFKAF0veHEea0FqjnHZyZO8R1SFnG6rSWw9M8dI6pXPmNsXcSPh3BEOpA9c+Pgh5781ibAgzn8zsSZGeqHaD+aAB2QN23wnigQO2BwB04rGXkIqv4z35rZEbJneQsjfX7Z/Z/tCpEyISSSjlJJTJElGkygixnqVtbeidaANFELJ2pHMdZVeEHilgy3gp9toCqm04TrZQ8K7AspYutAUd1ozd2DuE+qZEpLXRikbfIAeijw6L12NXpaiKNU/5dT/aVwmtcQa0nHoNMPrK7NyltAFnq6CWuGZjXLLvXLrzP6t3Z5hUlTJlurK+zHA0BvxKfDHuEw4iWt0MYnuwsB2AkkAbyo1M5LX8iqfOUq7ToypZqv+m5z/8A1haSqKtIhTlOotlM25KuItIDS2pRpEE5465bhAiQYDg47h15KfT5PhtubZqji5poGsXM6JgEjCJnbGfXotRbbN/+ijh/eVald0/5dlFJn48Hio9os7hbqDne/wCwWgOjMFzX0Bl2vPesfFkaLHExnJ256lro13wwNDazWOLgAKgyYHASRrMxsWr5KMb+jazA4Pn2lpc2YeWBrSQSASNQsLyfvSpYQKVSk/FXLeepuBYRQIfLod9Il2Qj6GxbLkG3m7HYqRy52pa2dzaz/KmlJtjikhrlhT5q4+b+zbZGHiDRnzK0d0UHsFOjgPNtsrGl2znGhvR45u7lTcrAK1mfT2Pt1npdnO0QVHdyze29fZyaYszcWN0Ziabi3P8AmDe9RyWM8hbtpvsNqs1UuDHWp9BxBAd7tNgAJBzJgdqof+oFJ7KtCxBuCz0WNNPOcYEgZ75mesqZeF+Uadlt9OlUHOPtDqtItgyTTpva4deIHtBRcs+UlG2UqRax7azII6OXSjGwndOfZ1qlyS9lRYtEXFW/8vmViLt9xvAK3rX7U9hdZAwEPxyZgjF55ncquyUsLQDuXRjVSZhN/wBKHwgiCBWxkHKCJJlAhQOa09rP6w5HeTluWWJWotbDjOWwbSM8Iz3LDN2NsPcaFQZ5FED/AG/ulAZQIHXt4oEfO1YG4XcO5JDgUCzb3f2Sju4/PmgQnCTv7IB7FleUIiseDevYtWG5/PzsWS5QRzxjPIbZ2JoTK4lIJSiUgqrJCBQRIKbHR6dpETnIUl1NgE4gBvJA81i/a6mfTdnrBj/bCiVrQ0GXPE9bhPjmqcmUoL0s0luvYMf0XB42honxGSYqX+csLOwnwkSVmzeVKCcYMaxJjXdwKaffDPohzj1QNdNc1Lye5osMu0TTnlHW2Bg7Ce4yPJV36RqvxYqjiMTsgcI1/hie1R7PVxNDoiUdNsabye0mSkJ2thm8h+qdvy8wspep/Vni3zn0Wovj9keLfNZS9vcH8w8iqhyZzexXsKv+Td8U7PTtWMwX0wGZEy4B+WWnvLPhwCbqWpg1e0f1BdElaowi6dmnvjlcx8mk2oXiyupMOEtAe9zHGf8ATaJ4qPdnK2rRZZ5pc5Vo0alIuc89LnH03knbP6poWaN5Uvrt7M/JIN7Ut5PBrljoguWa6pvhE68bTUtNpdaKga1zmtbhaSR0Sdp4px9rqxSa2q9raTnOYGkCHODgSDE5io8dqqDfLdjHnsA9Un9Kv+jSPa74BVrxJVYLFlbtInvpk+895l2Iy85uyzjfkO5FTs7QSQMzqdveq826sdGMHGT8EOftB+oODfiUvFxLgvy2ZloKY3IFqqS20H94RwDR6IvY6h1qP+8UvMw9Cl0OVlwU2+s0auaOJCqzdM6lx4klGy5m7kvNexovhs33Jj7fSH7xvfPkmnXvS+sTwafgkNugbk827ANih9VL0NI/DH3I5vpmxrz2D4pBvg7KR7THopnsTRuHaERp0xq9g/qCl9RM0Xw2K5IDryqnRjRxk/BTbZe1YvJNRwmMgYAy2JykKb3BjXtc52TQDqVPtXJo4s6gDoHRDZ8ZzV48jl8zObqMCxNKJSG8Kp/eO+8Uf6Qq/aP+8VbHkyftfwf8kP8ADJ+1H3PzV3E5qZUG8av2ju8o/wBJVftH/eKtDyb/AM0fdPxQ/wANH7T8H5otBTKoXhU+0f8AeKg26q9zpLychrmtIOTf+b+D/kqW/bK2g8NLsUtmcJG0iPBRka07GuFXLcrOef1Hs+CHtZ2t7ijxt3pDmg7QsNbOl4Y9hTbWNxQTPNoJ62Z+Ed6UB10MLi4lxOLFqBBxSIgLO87bD9b/AFAPJAi1HXF/q/mtWr7FRUI8ZP2f8GmbdNIT0ZkyZJzPyTknRYaQHuN7h6rJ+z2g7O+pKL2Gsfot+8lp9irx98j/AEZsuca0RLQBpmBkke109MbfvBZH9HVtzO8o2WGsCHDAMwRrvkbE6kKsH/J/oW3LRj3WeGB0840ZS3ScpMbtFg6l22hwhzXkfzT6ra1rTaXACs9rmgjCABqNug2EpqVSdbHNJJvYwlG5iCTUa4AbwT5JZdZm6uA/pd8FsqrVz3lDSAqHre5YTj3OnFm0qqRZttlm2SeDCiN6WfYHn+kepVcKMDUe6odSnpwGzipo181LskaSyWsPnm6LjBj3qbc9fpOTvOPBLeZaIIHSrUxmRiEb8ispJ2bh5I6lR0zJmBJkopB5rJ2r9DUVK1VtRlPmWYnglv62RABJkgfwlSvZLUfo2cf1PPkFmLJWf0HNqQ5hcQS7QEBsZ8Sp36WtGntDAeLf/lOkT5nL6/2Laz2a0Pc4YqLcMSQx7tROUlGLFXNRzOeYIa10ikPpFwiCf4fFUD76rMJAqAkwXERmQI14AKTYL8qtdzhAcIwu6QbLWknb/MU0okPqMz/EWFtslZgbNoJJexuVNoye8NnU6SpDbmcSZr1jp7uEeirL1v11QSAwAOY4DEHZtc057xkjs/Ksj3mA8OtFRJ8bK/xMlXbdDalNj31q8uaCQHgCSNPdKlO5P2fbzp41T8ExYr0bTpspxOEASHDOAlDlG3QNGX8WfgEmg1yfLEi4aArYcBLebxQ57j0sQEzI2FC9LpoNpPc2m0EARrvE6lRLXyiLarXimCS1zYk/WB3Ir2vx72ua1vQc0ySxwIOZ28BsTVGbuy9uew021mYabAQTmABGR2wr68JxnMxlujylYbkpedZ9qpBxJa4unogD3HHUDeFt7xZ09uUf3haRZLGMzoOoIz85niUjCd/YldSYgEoTuHz1IR1IiTns0+epAw3PgxOaxXLwzUpbegc4/i07PVbLvPzkszy1LGupYm5Q8DLdhk58QlLgI8mLKAaTvRlTLAzKetYmjGaNnf8AVKCu6AhBVQrOktSpSQRvH3vyRh/zIK01k6BYRpBrD5HwShXbvHejWg0sD9MtYMcUTBkOCVzgOnmjLgPmfAI1IKZEtrtBlqeOg2bvzUcbdUzWtRJDsMYnNbhMyNZJkbgFJDDE5d4B2aAmU478BJaabGvnd5rA362arY0L3Eb4JkT1rc2sN5p2JwAgAw6SJMEZbciO1Z+9LLVtjhzYDS33Q50QwDCM9+aznzRUeCpZTBeRhzDWx3un0TVmsj3OeA2S1u+M4z13DNXDeTlpEnACSGiQ9uyZ29aiCwVmMqvczIkUxEGX6EZbsMdqnTew0+5X3fZSXuynKIBGsBMvpnE8Ebge8KZYbFaGjGKVQh09INO+PRQrQ2o0vJaROHXePkpNDItopYS3EBnn2HTRFUpjKNSNBxgBJtFQmMfDcYHYje/C/LYQR4EIAVTpZgHLZslXt93Qyy2ivRD+dFIDA+GgOD2tc4wCdCY12FUlmxVKgAEucRAG0nYArEXdUpse57HNAGRyjNxiYO8hHYFyVdsAnIDX0VndVxitZrTXx4fZhSdhwzj5x5bEyMMRO1Vdq97tSmPgcYlMQKsl2U5AExOQjUp/2Z73MYwFz3AAAHMmJV1bb9D7JZ7M1kOoirifjHSFUyIGoiUi6nNpM5yBzglodrhbhAOHscc0VYWVFoYQ6mCDLXEHqOJsq1t9iim17cwWEkCSQI952WSgWh0PacU9I7c8yDn1ZKTedrcJaMTZkOz2HUEcMkq3RXBP5GtaKtGSMUmM9hDhktxeR6WYMZcI4cVheS1oaKlATniO0bz26LcXkJcMtg3793crxdzOfJHpmdMtgyKXEflrkN6SDrp3D07UCBuy4rQkEdnmk4h6/OXWktGp0+HzCWgAF24cOKyvLimSKRGIxzs5aDoZ5bFqQD27VS8q6+CgQR7+Jg4uE+hSfAR5MAFPuzQ8fRR7JXwYutpHzKkXUcncVkuTRlpRQQpIKyDoXNbigC4bUCx27xQwneVs4ozTYoWl43FONt31mnwPomCkkqXBGmpkxtppHXCOLY8VJpuYdC3sLVTPCZdTCnw0PWWV6WB1Q0y3Rrpdwh2ka5kLPX3dlokua2W5DcdThg8XKQ+0PacnEKJUvGoHElxcDHROgjaBORU048Dk1JJPsP3fYnGi4OjGQciCZkZGY2k+AUbkdq45YoOIEwZxkQZ2wApFK93Ah0kQAIEYcg7Yf5vwhPWG+KTBAaMzJyAJO0mNSk2yo0r+lf2LwO6vIrP1m4rNUgGRWc8QJzbUG7qLlasvujvI7kdntllAIDsiSSC1xzJk79qE5Jpj20OPrX+Qrsdgo02kwWiDOWmUx169q5vynszoZUjodJk5e9ztR0RwXT/aaLtC0nrxfBRrFdrG0wx3N1QCTJaJzJM5nrUytuyotKDj7r9r/k5Jdh6YgAkNqkCAcxTcQQDtBz4hWFqFTG7D7uIxm2InYuoPuuhspUwf5WDs1VbU5MWOS404JJJgzmdwSJoauSzsJccDcQe6DhzEDLRRb8YfZ3gwQMAAg7ajOtWFzhrWuLsQeXPMQYictm5Q70sr6lJzGwHEtIkgRhe07+pJPZGmankk16sx9isjX2lrXCR0iRmJgHrV7Ybns72mQQ5rcRAMDPMRI0SbFyfqU6gqPqMOEOyESQRsgqddlAgF0t6bAAJMjIjPLLVNNatwcf8AZvvq/wAIwOITOKDA+iTsW3uO4G17FWrc4W807CW4QcUhpyds99uw6KpbyXqDKGPy1Ad6tW75M3c6ldVr5wQ51QuaJGjW0Wzl1z3IsnFFSyRT4tGJuLk2y0F/6wsLCNgM4p+AUa97jeLVzMgufBa6YBBkAxoPdI7OtafkhDBVc7ohzmgE7YBnzUXlRWHtNCo05tcxp4B7XDTZDnBXp2szm6k0M2Pke+hUbV5xhDCTAmTkRuWptuoJH0W7vnVC3HoO4FFa4OHqAjPbJ9QqWxAyHdQ+eCII2/PpkjJ4fO1UISQBqQiP9kc5b/jog5yVgCNg+e1Z7lz/ANuzURUbuj3Hq/xdSz/LcH2ZsT+0bOf8Ltm6YQ+BrkyNlsrnNkARJUux2ZzJnbHqlXMf1Z4+gSrRXziDv2LP3K5J9keM8kFHuqtOLsQSsDfe3SHEEHDM58fgnBaSZgaZdqwgqH6J06+OzsVldl8FrcDsxIM6GBm4dqFnfcPDRqDXO7yRGv1Kss98seWjSRnkNdwM8e5TmnEAROcHTSRt6Wq0WVMWgU6oE25yUWH5B+Cbd85EeivULSRbQq+q1XOLh4IiwHY357VNhpKN2ii1G9S0T7C07O7+6iVbsGyVDLRU00ovO9THWEj5PwUZ9E7kh2Kpkxqm3WgjelDLJMVGpMBwW/fKkMvJvyVUuGaQBmkBoaV6dQ7QpdO+G7WN8lQWbVC0lA2acXpTcILRmIyPrCDLRRAAbIAEASfisfTeZ1T7HlLYdujYUrczefFTn3kHUalFrxhfrOwyDP4Vg213DarCzVXYC7IxvhOgjJpposKdyS1rRXwwCMgCJMYiM9pCXV5MU3Bs1BLSDigzI7Y8FVNvU6QOxLN6by4IdtVZO1t1uaP9FjbU9PBFWpvgdEOgZkFuZk559UKhbbzscfnsT7be76yatA0mWZpvj9me9nxQNJ/1PL4qudb3ERI7j6FOUrYd4PZCepi0ol4H/VPghgd9V3cE3+lHDRvkjF5u2j1S1MNKFFrtrXdwUK+rvfWp4MJ1BOgGXap3t7DrI7x5Jp1qp7HuHaT5ocmGkz9Pk49ggBsdcehRuuKdWtV/7Q2NSe1IFRvX89qQ6KSncoaTAAncUFdc7xQQBkaTdu3f2JUDdtQQWA+wXMw7XYHcJkR4K+uO0l3RMQM9N8ZIIKk6YItLQ6Ng2DaNTG9R6lYtI2gzlJEdso0F0r5TN8ixUBE9IZT73VwScfHtI+CJBU0qEmx5lMnb4ApwU+Hd+aJBc7kzfShLqZ3+CZqU98HsI8iggri7MmRH0wdnimKtmAQQV0JESrRhMmmEEFDLF06aRaGIIJARWszUgNyQQQPsDDop9n/ZkIII7BHkgU6fSOaTXbmiQR2F3JdIKQWoIKiQsKODvQQQAMR3oc4d6CCTH2D54pQqTsQQSGOtjcPEeqAOuuXWUEEANz1nvJ80EEE6A//Z"/>
          <p:cNvSpPr>
            <a:spLocks noChangeAspect="1" noChangeArrowheads="1"/>
          </p:cNvSpPr>
          <p:nvPr/>
        </p:nvSpPr>
        <p:spPr bwMode="auto">
          <a:xfrm>
            <a:off x="0" y="-836613"/>
            <a:ext cx="2647950" cy="17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QUExQVFhUVGBQXFRcXFRUWGBcUFBQXFxUVFRQYHCggGBolHBQUITEhJSkrLi4uFx8zODMsNygtLisBCgoKDg0OGxAQGywkHyQsLCwsLCw3LCwsLCwsLCwsLCwsLCwsLCwsLCwsLCwsLCwsLCwsLCwsLCwsLCwsLCwsLP/AABEIALUBFgMBIgACEQEDEQH/xAAcAAAABwEBAAAAAAAAAAAAAAAAAQIDBAUGBwj/xABGEAABAwEFAwkEBggFBQEAAAABAAIRAwQFEiExQVFxBhMiYYGRobHBFDLR8EJSU5Ki4RUjM0NicoLxFmOTsuIHNIPD0iT/xAAZAQADAQEBAAAAAAAAAAAAAAAAAQIDBAX/xAAyEQACAgEDAgQEBQMFAAAAAAAAAQIRAxIhMQRBExRRYQUycfBCgZGh0SKxwRUjUuHx/9oADAMBAAIRAxEAPwDqdC4WB0kl22NitKdANyAAUSz1Y2qa162yTnLlmcIxXCBzYUS2WBjxBA9VJc9JDlEXJO0ymk9jK17hd0sJmNJVTVplpIOoW/MKvvCwsfMgTv2r0MXWu6mcmTpl+ExkIiFLtNlLCQUxhXpJpq0cTVcjcJOFO4UMKYhqEUJ0tRQgBuEUJzChhRYDUIQnMKGFAhuEIS4QhMBEIJcIQkIRCKE5CEIGNwhCchFCYhEIoTmFFCAEQgnIRQgBuEITkIsKAGoQhOQihACIREJyEUIEIAQTgCCANu1yfZaFCL0k1F4bjZ6+osHWlNG0KFzqSaiFjByJVS1lNG2FRnOTTitFBEuTDtlSQVVwp7iotQZld2HZUcmbd2NQihOQihb2YiIREJyEUIAbwpynRB2gFCEcoYIQ+iRqE3hUptYhIdmkm+4NLsR8KGFPOCTCoQ3hRYU7CKExDeFCE5hQhADcIQnIRYUCG4UU3lR+2pffb8VKtJhp7u/JY82Rn2Y7QFy9RneNpI6sGGM03K/yNGb2ofbUvvt+KI3xZ/tqf3ws97JTjOm3uCDbPT+zaP6Rp3Lm87P0R0eVw+/7fwX5vyz/AG1P7yQb+s32zfE+QVKKLY9xvcPncgWDY1scAjzmT0X3+YeWw+/6r+C8s98UHvDGVAXOmBDtgJOZG4FTi1Z+7COdZDQM+rcVpcK7OnzPJFtnJnxxhKo3+f8A4hrCiwp2ERC3s5xsNQTgagixmgp1t6nUmghVdCjiOqv7NRAC8zPpjwehhuXJENllJqWMhWWEI3vB1XKsjN9CKoWElJtN3OAkCVcMeAifVCazSTE8aaMq9js8jkmFfWhknIqHWsA2Fd+PNGtzknil2KyEIThpxqihdFnOIhFCdhFhRYDcIoTuFJwp2IRCEJeFDCiwEQihOQhCdgNwiwp2EUIsBvCihOwm61VrfecG8TCHJLkaTbpBQhCrLRygpN0l56hl3qttHKGo73Gho3nM/Bc8+rxx739DsxfDeoyfhr67f9lzephsnTPy/Mrlta+awe4B+jnAdFpyBO8LSWy01HjpOLjIgbNRoFVVeTsucecGZJ93eeK455o5XqOnJ0s+nqLdlb+mq/2ng34In31X21MuDfgrJvJmf3n4P+SUOTQ+1P3PzUXEyqRTvvesf3h8Pgkm9q32ju9XY5NN+0P3QPVH/hxm17uwBFxCpFVd19VWVWPLnPDXAlpcQCBsXQLu5XWerAcTTdufp2OGXfCydTk8wAkPfMZSBr2DRUIqZw4aKlmnj+Tg0hhxZFWR0+zO0MIIBBBB0IMg8CEiqQ0EkwBqVym77fUpGaVRzeoHI8WnI9q0tj5auAiswO/iZke1pyPZC6Y9dFr+pUzOfwya3i9S9jUG3t2NeRvDSPOEFFsV70qzcTHSNogyDuIQWHm8jDy+NbUaqlM5K0pVCq6lknhaCFvkjqObHJRLSmetPYgqYWkoe0uXO8DZus8S2NUJl9QKsdXKQahVLp/cT6hEqs9R3VEiSgOC2jjUTKWSxFQk6psMT5ahgWqZk9xkBDCplKxl24KY26RHvGeoLOWaMeWXHDKXCKjmkOaVs66xvPckm7Os9yXmI+pXgS9CoLEnCrapRpUhNRzWj+IgeeqrLZyqsTPdBqn+BuX3ik+qii4dFknwhGFM0w+Tiw5QZAOczvOWipLx5WOfPNUmUxvMvPw8FQ2q2vfnUqE9UwO5RLq4vhM6ofC8iVzaS+/vk2VpvSiz3ntncMz4KqtPKcfu6ZPW7LwWUdamjTPgPVNPtjtghS8uaXGxosHRYvmbk/v75L203zWf9LCNzcvHVV1V21xneSVXOqvOrj2ZfmmsOfrqs3hlL5maf6hDHtigl9+xPfbGbM+A9dE0+3HYAOOfgFGhHCtYYLsc+Trs8/xV9B6z1nF7JP0m5DL6QV5WbDjOkmO9UFn99v8AM3zCvbW0CoTGcnjEqMqozxybtsInQDIbTKASRwRysTQNwROdx/NFPwCIuz+fnemIKM9u3d2ahYi0Dpu/md5lbYydmuXx0WMt4irU/md5poljKUKp4pBRJtJhGco7pl9ydvllEOD5gmRAncPRBZ9BToQ3Nt2z0Y6lmltpSrSpZm7AhSoZro8wqMfA3K+nZUsWHrVqaASBQWbzs0WCPoVdqZTpjE84RvO/dHYmbBWo13vbSfiNPDjIBgF2YEkZmFbW27WVWYXzqDkYMhRbruoUHPDTIOGDEGBiAB3/AJlR40vU08GFcE2z2FoT/s4GxN1qhDXHcCfBcJbe9PXnPxPUXKT5KSjFHeXWYERCM2VsDojLqXC6dvafdc49YL/OVIbbHj3H1W9YrVWn8LvVTbW1nRDp3PetvX7Z2kWVoMhRrZf1moftKrAfqg4ndzVyG133VcMNSvUcBsL3Hvzz7VXOtm4eirROQaMOP5pr8tzpd4/9QqYkUaLndbyGjuEk+CzN48r7VUn9YKY3Uxh/Fr4rJvtLjtjgPimsJM6mBJ1MAak7grWD1ZD6rFH5IX9SfXtoJlzi47yS7xKjuth2DvKOrd9RtnNpLSKIg45GYLg0YRMnM7ArWwcl3VLKbRzgEsc9jMJJdE4ZMiASOvJaacceTOXWdRPZbfQo313Hb3ZJqPnVaTkVZbNVs1W02kdGm6DLnBrRhBJOGJ95WXKl1ko0rJa6LWBgrUXSwZPpYhOmpGR35FPxYx2SOdxnPeTMvZLmr1PcovPXhIH3jkot4UzRq8zUyfAdAzEGRqNuS6JaOVOKwVLZTZ7hfDXTmGHPcuWV7bUtVf2h7Q0loEAztJ1gb0o5ZSdBLHGKslygUhAldBgKlFKJFKAF0veHEea0FqjnHZyZO8R1SFnG6rSWw9M8dI6pXPmNsXcSPh3BEOpA9c+Pgh5781ibAgzn8zsSZGeqHaD+aAB2QN23wnigQO2BwB04rGXkIqv4z35rZEbJneQsjfX7Z/Z/tCpEyISSSjlJJTJElGkygixnqVtbeidaANFELJ2pHMdZVeEHilgy3gp9toCqm04TrZQ8K7AspYutAUd1ozd2DuE+qZEpLXRikbfIAeijw6L12NXpaiKNU/5dT/aVwmtcQa0nHoNMPrK7NyltAFnq6CWuGZjXLLvXLrzP6t3Z5hUlTJlurK+zHA0BvxKfDHuEw4iWt0MYnuwsB2AkkAbyo1M5LX8iqfOUq7ToypZqv+m5z/8A1haSqKtIhTlOotlM25KuItIDS2pRpEE5465bhAiQYDg47h15KfT5PhtubZqji5poGsXM6JgEjCJnbGfXotRbbN/+ijh/eVald0/5dlFJn48Hio9os7hbqDne/wCwWgOjMFzX0Bl2vPesfFkaLHExnJ256lro13wwNDazWOLgAKgyYHASRrMxsWr5KMb+jazA4Pn2lpc2YeWBrSQSASNQsLyfvSpYQKVSk/FXLeepuBYRQIfLod9Il2Qj6GxbLkG3m7HYqRy52pa2dzaz/KmlJtjikhrlhT5q4+b+zbZGHiDRnzK0d0UHsFOjgPNtsrGl2znGhvR45u7lTcrAK1mfT2Pt1npdnO0QVHdyze29fZyaYszcWN0Ziabi3P8AmDe9RyWM8hbtpvsNqs1UuDHWp9BxBAd7tNgAJBzJgdqof+oFJ7KtCxBuCz0WNNPOcYEgZ75mesqZeF+Uadlt9OlUHOPtDqtItgyTTpva4deIHtBRcs+UlG2UqRax7azII6OXSjGwndOfZ1qlyS9lRYtEXFW/8vmViLt9xvAK3rX7U9hdZAwEPxyZgjF55ncquyUsLQDuXRjVSZhN/wBKHwgiCBWxkHKCJJlAhQOa09rP6w5HeTluWWJWotbDjOWwbSM8Iz3LDN2NsPcaFQZ5FED/AG/ulAZQIHXt4oEfO1YG4XcO5JDgUCzb3f2Sju4/PmgQnCTv7IB7FleUIiseDevYtWG5/PzsWS5QRzxjPIbZ2JoTK4lIJSiUgqrJCBQRIKbHR6dpETnIUl1NgE4gBvJA81i/a6mfTdnrBj/bCiVrQ0GXPE9bhPjmqcmUoL0s0luvYMf0XB42honxGSYqX+csLOwnwkSVmzeVKCcYMaxJjXdwKaffDPohzj1QNdNc1Lye5osMu0TTnlHW2Bg7Ce4yPJV36RqvxYqjiMTsgcI1/hie1R7PVxNDoiUdNsabye0mSkJ2thm8h+qdvy8wspep/Vni3zn0Wovj9keLfNZS9vcH8w8iqhyZzexXsKv+Td8U7PTtWMwX0wGZEy4B+WWnvLPhwCbqWpg1e0f1BdElaowi6dmnvjlcx8mk2oXiyupMOEtAe9zHGf8ATaJ4qPdnK2rRZZ5pc5Vo0alIuc89LnH03knbP6poWaN5Uvrt7M/JIN7Ut5PBrljoguWa6pvhE68bTUtNpdaKga1zmtbhaSR0Sdp4px9rqxSa2q9raTnOYGkCHODgSDE5io8dqqDfLdjHnsA9Un9Kv+jSPa74BVrxJVYLFlbtInvpk+895l2Iy85uyzjfkO5FTs7QSQMzqdveq826sdGMHGT8EOftB+oODfiUvFxLgvy2ZloKY3IFqqS20H94RwDR6IvY6h1qP+8UvMw9Cl0OVlwU2+s0auaOJCqzdM6lx4klGy5m7kvNexovhs33Jj7fSH7xvfPkmnXvS+sTwafgkNugbk827ANih9VL0NI/DH3I5vpmxrz2D4pBvg7KR7THopnsTRuHaERp0xq9g/qCl9RM0Xw2K5IDryqnRjRxk/BTbZe1YvJNRwmMgYAy2JykKb3BjXtc52TQDqVPtXJo4s6gDoHRDZ8ZzV48jl8zObqMCxNKJSG8Kp/eO+8Uf6Qq/aP+8VbHkyftfwf8kP8ADJ+1H3PzV3E5qZUG8av2ju8o/wBJVftH/eKtDyb/AM0fdPxQ/wANH7T8H5otBTKoXhU+0f8AeKg26q9zpLychrmtIOTf+b+D/kqW/bK2g8NLsUtmcJG0iPBRka07GuFXLcrOef1Hs+CHtZ2t7ijxt3pDmg7QsNbOl4Y9hTbWNxQTPNoJ62Z+Ed6UB10MLi4lxOLFqBBxSIgLO87bD9b/AFAPJAi1HXF/q/mtWr7FRUI8ZP2f8GmbdNIT0ZkyZJzPyTknRYaQHuN7h6rJ+z2g7O+pKL2Gsfot+8lp9irx98j/AEZsuca0RLQBpmBkke109MbfvBZH9HVtzO8o2WGsCHDAMwRrvkbE6kKsH/J/oW3LRj3WeGB0840ZS3ScpMbtFg6l22hwhzXkfzT6ra1rTaXACs9rmgjCABqNug2EpqVSdbHNJJvYwlG5iCTUa4AbwT5JZdZm6uA/pd8FsqrVz3lDSAqHre5YTj3OnFm0qqRZttlm2SeDCiN6WfYHn+kepVcKMDUe6odSnpwGzipo181LskaSyWsPnm6LjBj3qbc9fpOTvOPBLeZaIIHSrUxmRiEb8ispJ2bh5I6lR0zJmBJkopB5rJ2r9DUVK1VtRlPmWYnglv62RABJkgfwlSvZLUfo2cf1PPkFmLJWf0HNqQ5hcQS7QEBsZ8Sp36WtGntDAeLf/lOkT5nL6/2Laz2a0Pc4YqLcMSQx7tROUlGLFXNRzOeYIa10ikPpFwiCf4fFUD76rMJAqAkwXERmQI14AKTYL8qtdzhAcIwu6QbLWknb/MU0okPqMz/EWFtslZgbNoJJexuVNoye8NnU6SpDbmcSZr1jp7uEeirL1v11QSAwAOY4DEHZtc057xkjs/Ksj3mA8OtFRJ8bK/xMlXbdDalNj31q8uaCQHgCSNPdKlO5P2fbzp41T8ExYr0bTpspxOEASHDOAlDlG3QNGX8WfgEmg1yfLEi4aArYcBLebxQ57j0sQEzI2FC9LpoNpPc2m0EARrvE6lRLXyiLarXimCS1zYk/WB3Ir2vx72ua1vQc0ySxwIOZ28BsTVGbuy9uew021mYabAQTmABGR2wr68JxnMxlujylYbkpedZ9qpBxJa4unogD3HHUDeFt7xZ09uUf3haRZLGMzoOoIz85niUjCd/YldSYgEoTuHz1IR1IiTns0+epAw3PgxOaxXLwzUpbegc4/i07PVbLvPzkszy1LGupYm5Q8DLdhk58QlLgI8mLKAaTvRlTLAzKetYmjGaNnf8AVKCu6AhBVQrOktSpSQRvH3vyRh/zIK01k6BYRpBrD5HwShXbvHejWg0sD9MtYMcUTBkOCVzgOnmjLgPmfAI1IKZEtrtBlqeOg2bvzUcbdUzWtRJDsMYnNbhMyNZJkbgFJDDE5d4B2aAmU478BJaabGvnd5rA362arY0L3Eb4JkT1rc2sN5p2JwAgAw6SJMEZbciO1Z+9LLVtjhzYDS33Q50QwDCM9+aznzRUeCpZTBeRhzDWx3un0TVmsj3OeA2S1u+M4z13DNXDeTlpEnACSGiQ9uyZ29aiCwVmMqvczIkUxEGX6EZbsMdqnTew0+5X3fZSXuynKIBGsBMvpnE8Ebge8KZYbFaGjGKVQh09INO+PRQrQ2o0vJaROHXePkpNDItopYS3EBnn2HTRFUpjKNSNBxgBJtFQmMfDcYHYje/C/LYQR4EIAVTpZgHLZslXt93Qyy2ivRD+dFIDA+GgOD2tc4wCdCY12FUlmxVKgAEucRAG0nYArEXdUpse57HNAGRyjNxiYO8hHYFyVdsAnIDX0VndVxitZrTXx4fZhSdhwzj5x5bEyMMRO1Vdq97tSmPgcYlMQKsl2U5AExOQjUp/2Z73MYwFz3AAAHMmJV1bb9D7JZ7M1kOoirifjHSFUyIGoiUi6nNpM5yBzglodrhbhAOHscc0VYWVFoYQ6mCDLXEHqOJsq1t9iim17cwWEkCSQI952WSgWh0PacU9I7c8yDn1ZKTedrcJaMTZkOz2HUEcMkq3RXBP5GtaKtGSMUmM9hDhktxeR6WYMZcI4cVheS1oaKlATniO0bz26LcXkJcMtg3793crxdzOfJHpmdMtgyKXEflrkN6SDrp3D07UCBuy4rQkEdnmk4h6/OXWktGp0+HzCWgAF24cOKyvLimSKRGIxzs5aDoZ5bFqQD27VS8q6+CgQR7+Jg4uE+hSfAR5MAFPuzQ8fRR7JXwYutpHzKkXUcncVkuTRlpRQQpIKyDoXNbigC4bUCx27xQwneVs4ozTYoWl43FONt31mnwPomCkkqXBGmpkxtppHXCOLY8VJpuYdC3sLVTPCZdTCnw0PWWV6WB1Q0y3Rrpdwh2ka5kLPX3dlokua2W5DcdThg8XKQ+0PacnEKJUvGoHElxcDHROgjaBORU048Dk1JJPsP3fYnGi4OjGQciCZkZGY2k+AUbkdq45YoOIEwZxkQZ2wApFK93Ah0kQAIEYcg7Yf5vwhPWG+KTBAaMzJyAJO0mNSk2yo0r+lf2LwO6vIrP1m4rNUgGRWc8QJzbUG7qLlasvujvI7kdntllAIDsiSSC1xzJk79qE5Jpj20OPrX+Qrsdgo02kwWiDOWmUx169q5vynszoZUjodJk5e9ztR0RwXT/aaLtC0nrxfBRrFdrG0wx3N1QCTJaJzJM5nrUytuyotKDj7r9r/k5Jdh6YgAkNqkCAcxTcQQDtBz4hWFqFTG7D7uIxm2InYuoPuuhspUwf5WDs1VbU5MWOS404JJJgzmdwSJoauSzsJccDcQe6DhzEDLRRb8YfZ3gwQMAAg7ajOtWFzhrWuLsQeXPMQYictm5Q70sr6lJzGwHEtIkgRhe07+pJPZGmankk16sx9isjX2lrXCR0iRmJgHrV7Ybns72mQQ5rcRAMDPMRI0SbFyfqU6gqPqMOEOyESQRsgqddlAgF0t6bAAJMjIjPLLVNNatwcf8AZvvq/wAIwOITOKDA+iTsW3uO4G17FWrc4W807CW4QcUhpyds99uw6KpbyXqDKGPy1Ad6tW75M3c6ldVr5wQ51QuaJGjW0Wzl1z3IsnFFSyRT4tGJuLk2y0F/6wsLCNgM4p+AUa97jeLVzMgufBa6YBBkAxoPdI7OtafkhDBVc7ohzmgE7YBnzUXlRWHtNCo05tcxp4B7XDTZDnBXp2szm6k0M2Pke+hUbV5xhDCTAmTkRuWptuoJH0W7vnVC3HoO4FFa4OHqAjPbJ9QqWxAyHdQ+eCII2/PpkjJ4fO1UISQBqQiP9kc5b/jog5yVgCNg+e1Z7lz/ANuzURUbuj3Hq/xdSz/LcH2ZsT+0bOf8Ltm6YQ+BrkyNlsrnNkARJUux2ZzJnbHqlXMf1Z4+gSrRXziDv2LP3K5J9keM8kFHuqtOLsQSsDfe3SHEEHDM58fgnBaSZgaZdqwgqH6J06+OzsVldl8FrcDsxIM6GBm4dqFnfcPDRqDXO7yRGv1Kss98seWjSRnkNdwM8e5TmnEAROcHTSRt6Wq0WVMWgU6oE25yUWH5B+Cbd85EeivULSRbQq+q1XOLh4IiwHY357VNhpKN2ii1G9S0T7C07O7+6iVbsGyVDLRU00ovO9THWEj5PwUZ9E7kh2Kpkxqm3WgjelDLJMVGpMBwW/fKkMvJvyVUuGaQBmkBoaV6dQ7QpdO+G7WN8lQWbVC0lA2acXpTcILRmIyPrCDLRRAAbIAEASfisfTeZ1T7HlLYdujYUrczefFTn3kHUalFrxhfrOwyDP4Vg213DarCzVXYC7IxvhOgjJpposKdyS1rRXwwCMgCJMYiM9pCXV5MU3Bs1BLSDigzI7Y8FVNvU6QOxLN6by4IdtVZO1t1uaP9FjbU9PBFWpvgdEOgZkFuZk559UKhbbzscfnsT7be76yatA0mWZpvj9me9nxQNJ/1PL4qudb3ERI7j6FOUrYd4PZCepi0ol4H/VPghgd9V3cE3+lHDRvkjF5u2j1S1MNKFFrtrXdwUK+rvfWp4MJ1BOgGXap3t7DrI7x5Jp1qp7HuHaT5ocmGkz9Pk49ggBsdcehRuuKdWtV/7Q2NSe1IFRvX89qQ6KSncoaTAAncUFdc7xQQBkaTdu3f2JUDdtQQWA+wXMw7XYHcJkR4K+uO0l3RMQM9N8ZIIKk6YItLQ6Ng2DaNTG9R6lYtI2gzlJEdso0F0r5TN8ixUBE9IZT73VwScfHtI+CJBU0qEmx5lMnb4ApwU+Hd+aJBc7kzfShLqZ3+CZqU98HsI8iggri7MmRH0wdnimKtmAQQV0JESrRhMmmEEFDLF06aRaGIIJARWszUgNyQQQPsDDop9n/ZkIII7BHkgU6fSOaTXbmiQR2F3JdIKQWoIKiQsKODvQQQAMR3oc4d6CCTH2D54pQqTsQQSGOtjcPEeqAOuuXWUEEANz1nvJ80EEE6A//Z"/>
          <p:cNvSpPr>
            <a:spLocks noChangeAspect="1" noChangeArrowheads="1"/>
          </p:cNvSpPr>
          <p:nvPr/>
        </p:nvSpPr>
        <p:spPr bwMode="auto">
          <a:xfrm>
            <a:off x="152400" y="-684213"/>
            <a:ext cx="2647950" cy="17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www.jonelyn.com/wp-content/uploads/2013/02/Walmart_exteri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4961"/>
            <a:ext cx="3962400" cy="258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8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retailers’ goods and services available to the general public</a:t>
            </a:r>
          </a:p>
        </p:txBody>
      </p:sp>
    </p:spTree>
    <p:extLst>
      <p:ext uri="{BB962C8B-B14F-4D97-AF65-F5344CB8AC3E}">
        <p14:creationId xmlns:p14="http://schemas.microsoft.com/office/powerpoint/2010/main" val="21090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Merchandise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product or physical item purchased</a:t>
            </a:r>
          </a:p>
          <a:p>
            <a:pPr marL="0" indent="0">
              <a:buNone/>
            </a:pPr>
            <a:r>
              <a:rPr lang="en-US" dirty="0"/>
              <a:t>Examples:  clothes, video games, music discs, computer, cell phone</a:t>
            </a:r>
          </a:p>
        </p:txBody>
      </p:sp>
      <p:pic>
        <p:nvPicPr>
          <p:cNvPr id="4098" name="Picture 2" descr="C:\Users\student\AppData\Local\Microsoft\Windows\Temporary Internet Files\Content.IE5\RI4KMIBQ\MP9003155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2057400" cy="146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tudent\AppData\Local\Microsoft\Windows\Temporary Internet Files\Content.IE5\UJV6CEZA\MP90041169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338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1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Consumable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product that typically provides a single use or period of use and is destroyed or </a:t>
            </a:r>
            <a:r>
              <a:rPr lang="en-US" dirty="0" smtClean="0"/>
              <a:t>disappears </a:t>
            </a:r>
            <a:r>
              <a:rPr lang="en-US" dirty="0"/>
              <a:t>as the consumer enjoys the product</a:t>
            </a:r>
          </a:p>
          <a:p>
            <a:r>
              <a:rPr lang="en-US" dirty="0"/>
              <a:t>Examples:  food, cell phone </a:t>
            </a:r>
            <a:r>
              <a:rPr lang="en-US" dirty="0" smtClean="0"/>
              <a:t>monthly </a:t>
            </a:r>
            <a:r>
              <a:rPr lang="en-US" dirty="0"/>
              <a:t>service minutes, electricity, and gasoline</a:t>
            </a:r>
          </a:p>
        </p:txBody>
      </p:sp>
      <p:pic>
        <p:nvPicPr>
          <p:cNvPr id="5122" name="Picture 2" descr="C:\Users\student\AppData\Local\Microsoft\Windows\Temporary Internet Files\Content.IE5\POPHHWJH\MP90030582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56" y="3963112"/>
            <a:ext cx="923544" cy="129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tudent\AppData\Local\Microsoft\Windows\Temporary Internet Files\Content.IE5\RI4KMIBQ\MP90039939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3112"/>
            <a:ext cx="3024044" cy="201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562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Durable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product that lasts for a long </a:t>
            </a:r>
            <a:r>
              <a:rPr lang="en-US" dirty="0" smtClean="0"/>
              <a:t>period </a:t>
            </a:r>
            <a:r>
              <a:rPr lang="en-US" dirty="0"/>
              <a:t>of time and continues to be available to the consumer for more than a single use.</a:t>
            </a:r>
          </a:p>
          <a:p>
            <a:r>
              <a:rPr lang="en-US" dirty="0"/>
              <a:t>Examples:  cars, washing machines, computers, cell phone</a:t>
            </a:r>
          </a:p>
        </p:txBody>
      </p:sp>
      <p:pic>
        <p:nvPicPr>
          <p:cNvPr id="6146" name="Picture 2" descr="C:\Users\student\AppData\Local\Microsoft\Windows\Temporary Internet Files\Content.IE5\RI4KMIBQ\MP90040491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2667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tudent\AppData\Local\Microsoft\Windows\Temporary Internet Files\Content.IE5\RI4KMIBQ\MP90042781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0"/>
            <a:ext cx="3276600" cy="218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794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Warranty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guarantee that a product is in good working order and will give good service for a reasonable amount of time.  A full warranty has no specific limitations while a limited warranty does and must state what the limitations are. 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example, a used car warranty might state that the dealer would be responsible for repairs on certain types of parts and equipment for a </a:t>
            </a:r>
            <a:r>
              <a:rPr lang="en-US" dirty="0" smtClean="0"/>
              <a:t>specified </a:t>
            </a:r>
            <a:r>
              <a:rPr lang="en-US" dirty="0"/>
              <a:t>timeframe.  Consumers would be responsible for paying for other repairs not covered under the warranty.</a:t>
            </a:r>
          </a:p>
        </p:txBody>
      </p:sp>
    </p:spTree>
    <p:extLst>
      <p:ext uri="{BB962C8B-B14F-4D97-AF65-F5344CB8AC3E}">
        <p14:creationId xmlns:p14="http://schemas.microsoft.com/office/powerpoint/2010/main" val="2209808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ustom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E29AC5"/>
      </a:accent1>
      <a:accent2>
        <a:srgbClr val="D467A8"/>
      </a:accent2>
      <a:accent3>
        <a:srgbClr val="FF0000"/>
      </a:accent3>
      <a:accent4>
        <a:srgbClr val="ED4023"/>
      </a:accent4>
      <a:accent5>
        <a:srgbClr val="FF0000"/>
      </a:accent5>
      <a:accent6>
        <a:srgbClr val="A379BB"/>
      </a:accent6>
      <a:hlink>
        <a:srgbClr val="FD31E5"/>
      </a:hlink>
      <a:folHlink>
        <a:srgbClr val="932968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632</Words>
  <Application>Microsoft Office PowerPoint</Application>
  <PresentationFormat>On-screen Show (4:3)</PresentationFormat>
  <Paragraphs>72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Couture</vt:lpstr>
      <vt:lpstr>Key Terms: 5.01</vt:lpstr>
      <vt:lpstr>Good</vt:lpstr>
      <vt:lpstr>Service</vt:lpstr>
      <vt:lpstr>Retailer</vt:lpstr>
      <vt:lpstr>Marketplace</vt:lpstr>
      <vt:lpstr>Merchandise</vt:lpstr>
      <vt:lpstr>Consumable Product</vt:lpstr>
      <vt:lpstr>Durable Product</vt:lpstr>
      <vt:lpstr>Warranty</vt:lpstr>
      <vt:lpstr>Government Agency</vt:lpstr>
      <vt:lpstr>Merchant Services</vt:lpstr>
      <vt:lpstr>Consumer Affairs Department</vt:lpstr>
      <vt:lpstr>Consumer Advocate</vt:lpstr>
      <vt:lpstr>Better Business Bureau (BBB)</vt:lpstr>
      <vt:lpstr>Consumer Action Panel</vt:lpstr>
      <vt:lpstr>Right to be Safe</vt:lpstr>
      <vt:lpstr>Right to be Informed</vt:lpstr>
      <vt:lpstr>Right to choose products and services</vt:lpstr>
      <vt:lpstr>Competition</vt:lpstr>
      <vt:lpstr>Right to be heard</vt:lpstr>
      <vt:lpstr>Right to redress</vt:lpstr>
      <vt:lpstr>Right to consumer education</vt:lpstr>
      <vt:lpstr>Right to service</vt:lpstr>
      <vt:lpstr>Right to a healthy environment</vt:lpstr>
      <vt:lpstr>Consumer Responsibilities</vt:lpstr>
      <vt:lpstr>To use products safely</vt:lpstr>
      <vt:lpstr>To find and use information</vt:lpstr>
      <vt:lpstr>To choose purchases carefully</vt:lpstr>
      <vt:lpstr>To speak up</vt:lpstr>
      <vt:lpstr>To seek redress</vt:lpstr>
      <vt:lpstr>To learn</vt:lpstr>
      <vt:lpstr>To reward good service</vt:lpstr>
      <vt:lpstr>To promote a healthy caring relationship with the environment</vt:lpstr>
    </vt:vector>
  </TitlesOfParts>
  <Company>LCPS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Terms: 5.01</dc:title>
  <dc:creator>LCPS</dc:creator>
  <cp:lastModifiedBy>student</cp:lastModifiedBy>
  <cp:revision>7</cp:revision>
  <dcterms:created xsi:type="dcterms:W3CDTF">2012-04-18T13:51:51Z</dcterms:created>
  <dcterms:modified xsi:type="dcterms:W3CDTF">2013-04-14T17:08:09Z</dcterms:modified>
</cp:coreProperties>
</file>